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theme/themeOverride1.xml" ContentType="application/vnd.openxmlformats-officedocument.themeOverride+xml"/>
  <Override PartName="/ppt/notesSlides/notesSlide10.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theme/themeOverride2.xml" ContentType="application/vnd.openxmlformats-officedocument.themeOverr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6"/>
  </p:notesMasterIdLst>
  <p:sldIdLst>
    <p:sldId id="257" r:id="rId2"/>
    <p:sldId id="258" r:id="rId3"/>
    <p:sldId id="259" r:id="rId4"/>
    <p:sldId id="344" r:id="rId5"/>
    <p:sldId id="576" r:id="rId6"/>
    <p:sldId id="333" r:id="rId7"/>
    <p:sldId id="350" r:id="rId8"/>
    <p:sldId id="351" r:id="rId9"/>
    <p:sldId id="354" r:id="rId10"/>
    <p:sldId id="2145707943" r:id="rId11"/>
    <p:sldId id="352" r:id="rId12"/>
    <p:sldId id="353" r:id="rId13"/>
    <p:sldId id="355" r:id="rId14"/>
    <p:sldId id="356" r:id="rId15"/>
    <p:sldId id="358" r:id="rId16"/>
    <p:sldId id="357" r:id="rId17"/>
    <p:sldId id="345" r:id="rId18"/>
    <p:sldId id="347" r:id="rId19"/>
    <p:sldId id="359" r:id="rId20"/>
    <p:sldId id="2145707941" r:id="rId21"/>
    <p:sldId id="2145707940" r:id="rId22"/>
    <p:sldId id="2145707942" r:id="rId23"/>
    <p:sldId id="362" r:id="rId24"/>
    <p:sldId id="360" r:id="rId25"/>
    <p:sldId id="361" r:id="rId26"/>
    <p:sldId id="363" r:id="rId27"/>
    <p:sldId id="364" r:id="rId28"/>
    <p:sldId id="365" r:id="rId29"/>
    <p:sldId id="2145707937" r:id="rId30"/>
    <p:sldId id="2145707938" r:id="rId31"/>
    <p:sldId id="2145707939" r:id="rId32"/>
    <p:sldId id="346" r:id="rId33"/>
    <p:sldId id="348" r:id="rId34"/>
    <p:sldId id="349" r:id="rId35"/>
  </p:sldIdLst>
  <p:sldSz cx="12192000" cy="6858000"/>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D7D31"/>
    <a:srgbClr val="D18C03"/>
    <a:srgbClr val="FFC000"/>
    <a:srgbClr val="39998E"/>
    <a:srgbClr val="DB6663"/>
    <a:srgbClr val="E9A19F"/>
    <a:srgbClr val="06A06F"/>
    <a:srgbClr val="09EDA6"/>
    <a:srgbClr val="00005A"/>
    <a:srgbClr val="79CDC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5317" autoAdjust="0"/>
    <p:restoredTop sz="96224" autoAdjust="0"/>
  </p:normalViewPr>
  <p:slideViewPr>
    <p:cSldViewPr snapToGrid="0">
      <p:cViewPr varScale="1">
        <p:scale>
          <a:sx n="123" d="100"/>
          <a:sy n="123" d="100"/>
        </p:scale>
        <p:origin x="588" y="10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charts/_rels/chart1.xml.rels><?xml version="1.0" encoding="UTF-8" standalone="yes"?>
<Relationships xmlns="http://schemas.openxmlformats.org/package/2006/relationships"><Relationship Id="rId3" Type="http://schemas.openxmlformats.org/officeDocument/2006/relationships/themeOverride" Target="../theme/themeOverride1.xml"/><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oleObject" Target="file:///\\Chu-bordeaux.fr\Chunas\Services\N03imu1\0_Labellisation%20Transformation%20Ecologique\6-Sobri&#233;t&#233;%20Num&#233;rique\5-Stockage%20donnee%20partagees\Article%20final\Archives\Data%20not%20shown_260126_Fichiers%20Informatiques%20toutes%20techniques_Synth&#232;se3.xlsx" TargetMode="External"/></Relationships>
</file>

<file path=ppt/charts/_rels/chart2.xml.rels><?xml version="1.0" encoding="UTF-8" standalone="yes"?>
<Relationships xmlns="http://schemas.openxmlformats.org/package/2006/relationships"><Relationship Id="rId3" Type="http://schemas.openxmlformats.org/officeDocument/2006/relationships/themeOverride" Target="../theme/themeOverride2.xml"/><Relationship Id="rId2" Type="http://schemas.microsoft.com/office/2011/relationships/chartColorStyle" Target="colors2.xml"/><Relationship Id="rId1" Type="http://schemas.microsoft.com/office/2011/relationships/chartStyle" Target="style2.xml"/><Relationship Id="rId4" Type="http://schemas.openxmlformats.org/officeDocument/2006/relationships/oleObject" Target="file:///\\Chu-bordeaux.fr\Chunas\Services\N03imu1\0_Labellisation%20Transformation%20Ecologique\6-Sobri&#233;t&#233;%20Num&#233;rique\5-Stockage%20donnee%20partagees\Article%20final\Archives\Data%20not%20shown_260126_Fichiers%20Informatiques%20toutes%20techniques_Synth&#232;se3.xlsx" TargetMode="Externa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lgn="ctr">
              <a:defRPr sz="1400" b="0" i="0" u="none" strike="noStrike" kern="1200" spc="0" baseline="0">
                <a:solidFill>
                  <a:schemeClr val="tx1">
                    <a:lumMod val="65000"/>
                    <a:lumOff val="35000"/>
                  </a:schemeClr>
                </a:solidFill>
                <a:latin typeface="+mn-lt"/>
                <a:ea typeface="+mn-ea"/>
                <a:cs typeface="+mn-cs"/>
              </a:defRPr>
            </a:pPr>
            <a:r>
              <a:rPr lang="fr-FR" sz="1600" b="0" i="0" baseline="0">
                <a:effectLst/>
              </a:rPr>
              <a:t>Evaluation théorique du volume de data conservé aux différents temps (% relatif)</a:t>
            </a:r>
            <a:endParaRPr lang="fr-FR" sz="1200">
              <a:effectLst/>
            </a:endParaRPr>
          </a:p>
        </c:rich>
      </c:tx>
      <c:layout>
        <c:manualLayout>
          <c:xMode val="edge"/>
          <c:yMode val="edge"/>
          <c:x val="0.2286606329835075"/>
          <c:y val="1.294498052009772E-2"/>
        </c:manualLayout>
      </c:layout>
      <c:overlay val="0"/>
      <c:spPr>
        <a:noFill/>
        <a:ln>
          <a:noFill/>
        </a:ln>
        <a:effectLst/>
      </c:spPr>
      <c:txPr>
        <a:bodyPr rot="0" spcFirstLastPara="1" vertOverflow="ellipsis" vert="horz" wrap="square" anchor="ctr" anchorCtr="1"/>
        <a:lstStyle/>
        <a:p>
          <a:pPr algn="ctr">
            <a:defRPr sz="1400" b="0" i="0" u="none" strike="noStrike" kern="1200" spc="0" baseline="0">
              <a:solidFill>
                <a:schemeClr val="tx1">
                  <a:lumMod val="65000"/>
                  <a:lumOff val="35000"/>
                </a:schemeClr>
              </a:solidFill>
              <a:latin typeface="+mn-lt"/>
              <a:ea typeface="+mn-ea"/>
              <a:cs typeface="+mn-cs"/>
            </a:defRPr>
          </a:pPr>
          <a:endParaRPr lang="fr-FR"/>
        </a:p>
      </c:txPr>
    </c:title>
    <c:autoTitleDeleted val="0"/>
    <c:plotArea>
      <c:layout/>
      <c:barChart>
        <c:barDir val="col"/>
        <c:grouping val="stacked"/>
        <c:varyColors val="0"/>
        <c:ser>
          <c:idx val="0"/>
          <c:order val="0"/>
          <c:tx>
            <c:strRef>
              <c:f>'Figure vf'!$B$14</c:f>
              <c:strCache>
                <c:ptCount val="1"/>
                <c:pt idx="0">
                  <c:v>4</c:v>
                </c:pt>
              </c:strCache>
            </c:strRef>
          </c:tx>
          <c:spPr>
            <a:solidFill>
              <a:schemeClr val="accent1"/>
            </a:solidFill>
            <a:ln>
              <a:noFill/>
            </a:ln>
            <a:effectLst/>
          </c:spPr>
          <c:invertIfNegative val="0"/>
          <c:cat>
            <c:multiLvlStrRef>
              <c:f>'Figure vf'!$C$11:$W$13</c:f>
              <c:multiLvlStrCache>
                <c:ptCount val="21"/>
                <c:lvl>
                  <c:pt idx="0">
                    <c:v>NGSGo</c:v>
                  </c:pt>
                  <c:pt idx="1">
                    <c:v>MiaFora</c:v>
                  </c:pt>
                  <c:pt idx="2">
                    <c:v>Nanostar</c:v>
                  </c:pt>
                  <c:pt idx="3">
                    <c:v>Fastplex</c:v>
                  </c:pt>
                  <c:pt idx="4">
                    <c:v>NGSTurbo</c:v>
                  </c:pt>
                  <c:pt idx="5">
                    <c:v>NGSPronto</c:v>
                  </c:pt>
                  <c:pt idx="6">
                    <c:v>Monotype Combo</c:v>
                  </c:pt>
                  <c:pt idx="7">
                    <c:v>Typage HLA</c:v>
                  </c:pt>
                  <c:pt idx="8">
                    <c:v>Typage HLA</c:v>
                  </c:pt>
                  <c:pt idx="9">
                    <c:v>Typage HLA</c:v>
                  </c:pt>
                  <c:pt idx="10">
                    <c:v>Typage HLA</c:v>
                  </c:pt>
                  <c:pt idx="11">
                    <c:v>Typage HPA</c:v>
                  </c:pt>
                  <c:pt idx="12">
                    <c:v>Alloseq HCT</c:v>
                  </c:pt>
                  <c:pt idx="13">
                    <c:v>Chimérisme</c:v>
                  </c:pt>
                  <c:pt idx="14">
                    <c:v>Chimérisme</c:v>
                  </c:pt>
                  <c:pt idx="15">
                    <c:v>Chimérisme</c:v>
                  </c:pt>
                  <c:pt idx="16">
                    <c:v>Dépistage</c:v>
                  </c:pt>
                  <c:pt idx="17">
                    <c:v>Dépistage</c:v>
                  </c:pt>
                  <c:pt idx="18">
                    <c:v>Identification</c:v>
                  </c:pt>
                  <c:pt idx="19">
                    <c:v>Identification</c:v>
                  </c:pt>
                  <c:pt idx="20">
                    <c:v>Crossmatch</c:v>
                  </c:pt>
                </c:lvl>
                <c:lvl>
                  <c:pt idx="0">
                    <c:v>Illumina</c:v>
                  </c:pt>
                  <c:pt idx="1">
                    <c:v>Illumina</c:v>
                  </c:pt>
                  <c:pt idx="2">
                    <c:v>Illumina</c:v>
                  </c:pt>
                  <c:pt idx="3">
                    <c:v>Illumina</c:v>
                  </c:pt>
                  <c:pt idx="4">
                    <c:v>ONT</c:v>
                  </c:pt>
                  <c:pt idx="5">
                    <c:v>ONT</c:v>
                  </c:pt>
                  <c:pt idx="6">
                    <c:v>ONT</c:v>
                  </c:pt>
                  <c:pt idx="7">
                    <c:v>SSO</c:v>
                  </c:pt>
                  <c:pt idx="8">
                    <c:v>SSO</c:v>
                  </c:pt>
                  <c:pt idx="9">
                    <c:v>SSP</c:v>
                  </c:pt>
                  <c:pt idx="10">
                    <c:v>qPCR</c:v>
                  </c:pt>
                  <c:pt idx="11">
                    <c:v>qPCR</c:v>
                  </c:pt>
                  <c:pt idx="12">
                    <c:v>Illumina</c:v>
                  </c:pt>
                  <c:pt idx="13">
                    <c:v>qPCR</c:v>
                  </c:pt>
                  <c:pt idx="14">
                    <c:v>qPCR LC480</c:v>
                  </c:pt>
                  <c:pt idx="15">
                    <c:v>dPCR</c:v>
                  </c:pt>
                  <c:pt idx="16">
                    <c:v>Luminex</c:v>
                  </c:pt>
                  <c:pt idx="17">
                    <c:v>Luminex</c:v>
                  </c:pt>
                  <c:pt idx="18">
                    <c:v>Luminex</c:v>
                  </c:pt>
                  <c:pt idx="19">
                    <c:v>Luminex</c:v>
                  </c:pt>
                  <c:pt idx="20">
                    <c:v>CMF</c:v>
                  </c:pt>
                </c:lvl>
                <c:lvl>
                  <c:pt idx="0">
                    <c:v>Eurobio-
GenDx</c:v>
                  </c:pt>
                  <c:pt idx="1">
                    <c:v>Werfen </c:v>
                  </c:pt>
                  <c:pt idx="2">
                    <c:v>Bionobis</c:v>
                  </c:pt>
                  <c:pt idx="3">
                    <c:v>Thermofisher
Scientific</c:v>
                  </c:pt>
                  <c:pt idx="4">
                    <c:v>Eurobio-
GenDx</c:v>
                  </c:pt>
                  <c:pt idx="5">
                    <c:v>Eurobio-
GenDx</c:v>
                  </c:pt>
                  <c:pt idx="6">
                    <c:v>Werfen Monolocus</c:v>
                  </c:pt>
                  <c:pt idx="7">
                    <c:v>Werfen</c:v>
                  </c:pt>
                  <c:pt idx="8">
                    <c:v>Thermofisher
Scientific</c:v>
                  </c:pt>
                  <c:pt idx="9">
                    <c:v>Thermofisher
Scientific</c:v>
                  </c:pt>
                  <c:pt idx="10">
                    <c:v>Bionobis</c:v>
                  </c:pt>
                  <c:pt idx="11">
                    <c:v>Eurobio-
GenDx</c:v>
                  </c:pt>
                  <c:pt idx="12">
                    <c:v>CareDx</c:v>
                  </c:pt>
                  <c:pt idx="13">
                    <c:v>Eurobio-
GenDx</c:v>
                  </c:pt>
                  <c:pt idx="14">
                    <c:v>Bionobis</c:v>
                  </c:pt>
                  <c:pt idx="15">
                    <c:v>Bionobis</c:v>
                  </c:pt>
                  <c:pt idx="16">
                    <c:v>Werfen</c:v>
                  </c:pt>
                  <c:pt idx="17">
                    <c:v>Thermofisher
Scientific</c:v>
                  </c:pt>
                  <c:pt idx="18">
                    <c:v>Werfen</c:v>
                  </c:pt>
                  <c:pt idx="19">
                    <c:v>Thermofisher
Scientific</c:v>
                  </c:pt>
                  <c:pt idx="20">
                    <c:v>Waters 
Biosciences</c:v>
                  </c:pt>
                </c:lvl>
              </c:multiLvlStrCache>
            </c:multiLvlStrRef>
          </c:cat>
          <c:val>
            <c:numRef>
              <c:f>'Figure vf'!$C$14:$W$14</c:f>
              <c:numCache>
                <c:formatCode>General</c:formatCode>
                <c:ptCount val="21"/>
                <c:pt idx="0" formatCode="#,##0.00">
                  <c:v>23.04</c:v>
                </c:pt>
                <c:pt idx="1">
                  <c:v>70.790000000000006</c:v>
                </c:pt>
                <c:pt idx="2">
                  <c:v>0</c:v>
                </c:pt>
                <c:pt idx="3">
                  <c:v>14.44</c:v>
                </c:pt>
                <c:pt idx="4">
                  <c:v>23.57</c:v>
                </c:pt>
                <c:pt idx="5">
                  <c:v>23.57</c:v>
                </c:pt>
                <c:pt idx="6">
                  <c:v>10.63</c:v>
                </c:pt>
                <c:pt idx="7">
                  <c:v>96</c:v>
                </c:pt>
                <c:pt idx="8">
                  <c:v>5.87</c:v>
                </c:pt>
                <c:pt idx="9">
                  <c:v>95.32</c:v>
                </c:pt>
                <c:pt idx="10">
                  <c:v>100</c:v>
                </c:pt>
                <c:pt idx="11">
                  <c:v>100</c:v>
                </c:pt>
                <c:pt idx="12">
                  <c:v>70.05</c:v>
                </c:pt>
                <c:pt idx="13">
                  <c:v>23.29</c:v>
                </c:pt>
                <c:pt idx="14">
                  <c:v>0.32</c:v>
                </c:pt>
                <c:pt idx="15" formatCode="0.00">
                  <c:v>5.8698268678826029</c:v>
                </c:pt>
                <c:pt idx="16">
                  <c:v>97.2</c:v>
                </c:pt>
                <c:pt idx="17">
                  <c:v>97.2</c:v>
                </c:pt>
                <c:pt idx="18">
                  <c:v>97.13</c:v>
                </c:pt>
                <c:pt idx="19">
                  <c:v>97.13</c:v>
                </c:pt>
                <c:pt idx="20" formatCode="0.00">
                  <c:v>65.991743660310604</c:v>
                </c:pt>
              </c:numCache>
            </c:numRef>
          </c:val>
          <c:extLst>
            <c:ext xmlns:c16="http://schemas.microsoft.com/office/drawing/2014/chart" uri="{C3380CC4-5D6E-409C-BE32-E72D297353CC}">
              <c16:uniqueId val="{00000000-75E6-4BCC-AB3A-265B52BC4CCD}"/>
            </c:ext>
          </c:extLst>
        </c:ser>
        <c:ser>
          <c:idx val="1"/>
          <c:order val="1"/>
          <c:tx>
            <c:strRef>
              <c:f>'Figure vf'!$B$15</c:f>
              <c:strCache>
                <c:ptCount val="1"/>
                <c:pt idx="0">
                  <c:v>3</c:v>
                </c:pt>
              </c:strCache>
            </c:strRef>
          </c:tx>
          <c:spPr>
            <a:solidFill>
              <a:srgbClr val="B80000"/>
            </a:solidFill>
            <a:ln>
              <a:noFill/>
            </a:ln>
            <a:effectLst/>
          </c:spPr>
          <c:invertIfNegative val="0"/>
          <c:cat>
            <c:multiLvlStrRef>
              <c:f>'Figure vf'!$C$11:$W$13</c:f>
              <c:multiLvlStrCache>
                <c:ptCount val="21"/>
                <c:lvl>
                  <c:pt idx="0">
                    <c:v>NGSGo</c:v>
                  </c:pt>
                  <c:pt idx="1">
                    <c:v>MiaFora</c:v>
                  </c:pt>
                  <c:pt idx="2">
                    <c:v>Nanostar</c:v>
                  </c:pt>
                  <c:pt idx="3">
                    <c:v>Fastplex</c:v>
                  </c:pt>
                  <c:pt idx="4">
                    <c:v>NGSTurbo</c:v>
                  </c:pt>
                  <c:pt idx="5">
                    <c:v>NGSPronto</c:v>
                  </c:pt>
                  <c:pt idx="6">
                    <c:v>Monotype Combo</c:v>
                  </c:pt>
                  <c:pt idx="7">
                    <c:v>Typage HLA</c:v>
                  </c:pt>
                  <c:pt idx="8">
                    <c:v>Typage HLA</c:v>
                  </c:pt>
                  <c:pt idx="9">
                    <c:v>Typage HLA</c:v>
                  </c:pt>
                  <c:pt idx="10">
                    <c:v>Typage HLA</c:v>
                  </c:pt>
                  <c:pt idx="11">
                    <c:v>Typage HPA</c:v>
                  </c:pt>
                  <c:pt idx="12">
                    <c:v>Alloseq HCT</c:v>
                  </c:pt>
                  <c:pt idx="13">
                    <c:v>Chimérisme</c:v>
                  </c:pt>
                  <c:pt idx="14">
                    <c:v>Chimérisme</c:v>
                  </c:pt>
                  <c:pt idx="15">
                    <c:v>Chimérisme</c:v>
                  </c:pt>
                  <c:pt idx="16">
                    <c:v>Dépistage</c:v>
                  </c:pt>
                  <c:pt idx="17">
                    <c:v>Dépistage</c:v>
                  </c:pt>
                  <c:pt idx="18">
                    <c:v>Identification</c:v>
                  </c:pt>
                  <c:pt idx="19">
                    <c:v>Identification</c:v>
                  </c:pt>
                  <c:pt idx="20">
                    <c:v>Crossmatch</c:v>
                  </c:pt>
                </c:lvl>
                <c:lvl>
                  <c:pt idx="0">
                    <c:v>Illumina</c:v>
                  </c:pt>
                  <c:pt idx="1">
                    <c:v>Illumina</c:v>
                  </c:pt>
                  <c:pt idx="2">
                    <c:v>Illumina</c:v>
                  </c:pt>
                  <c:pt idx="3">
                    <c:v>Illumina</c:v>
                  </c:pt>
                  <c:pt idx="4">
                    <c:v>ONT</c:v>
                  </c:pt>
                  <c:pt idx="5">
                    <c:v>ONT</c:v>
                  </c:pt>
                  <c:pt idx="6">
                    <c:v>ONT</c:v>
                  </c:pt>
                  <c:pt idx="7">
                    <c:v>SSO</c:v>
                  </c:pt>
                  <c:pt idx="8">
                    <c:v>SSO</c:v>
                  </c:pt>
                  <c:pt idx="9">
                    <c:v>SSP</c:v>
                  </c:pt>
                  <c:pt idx="10">
                    <c:v>qPCR</c:v>
                  </c:pt>
                  <c:pt idx="11">
                    <c:v>qPCR</c:v>
                  </c:pt>
                  <c:pt idx="12">
                    <c:v>Illumina</c:v>
                  </c:pt>
                  <c:pt idx="13">
                    <c:v>qPCR</c:v>
                  </c:pt>
                  <c:pt idx="14">
                    <c:v>qPCR LC480</c:v>
                  </c:pt>
                  <c:pt idx="15">
                    <c:v>dPCR</c:v>
                  </c:pt>
                  <c:pt idx="16">
                    <c:v>Luminex</c:v>
                  </c:pt>
                  <c:pt idx="17">
                    <c:v>Luminex</c:v>
                  </c:pt>
                  <c:pt idx="18">
                    <c:v>Luminex</c:v>
                  </c:pt>
                  <c:pt idx="19">
                    <c:v>Luminex</c:v>
                  </c:pt>
                  <c:pt idx="20">
                    <c:v>CMF</c:v>
                  </c:pt>
                </c:lvl>
                <c:lvl>
                  <c:pt idx="0">
                    <c:v>Eurobio-
GenDx</c:v>
                  </c:pt>
                  <c:pt idx="1">
                    <c:v>Werfen </c:v>
                  </c:pt>
                  <c:pt idx="2">
                    <c:v>Bionobis</c:v>
                  </c:pt>
                  <c:pt idx="3">
                    <c:v>Thermofisher
Scientific</c:v>
                  </c:pt>
                  <c:pt idx="4">
                    <c:v>Eurobio-
GenDx</c:v>
                  </c:pt>
                  <c:pt idx="5">
                    <c:v>Eurobio-
GenDx</c:v>
                  </c:pt>
                  <c:pt idx="6">
                    <c:v>Werfen Monolocus</c:v>
                  </c:pt>
                  <c:pt idx="7">
                    <c:v>Werfen</c:v>
                  </c:pt>
                  <c:pt idx="8">
                    <c:v>Thermofisher
Scientific</c:v>
                  </c:pt>
                  <c:pt idx="9">
                    <c:v>Thermofisher
Scientific</c:v>
                  </c:pt>
                  <c:pt idx="10">
                    <c:v>Bionobis</c:v>
                  </c:pt>
                  <c:pt idx="11">
                    <c:v>Eurobio-
GenDx</c:v>
                  </c:pt>
                  <c:pt idx="12">
                    <c:v>CareDx</c:v>
                  </c:pt>
                  <c:pt idx="13">
                    <c:v>Eurobio-
GenDx</c:v>
                  </c:pt>
                  <c:pt idx="14">
                    <c:v>Bionobis</c:v>
                  </c:pt>
                  <c:pt idx="15">
                    <c:v>Bionobis</c:v>
                  </c:pt>
                  <c:pt idx="16">
                    <c:v>Werfen</c:v>
                  </c:pt>
                  <c:pt idx="17">
                    <c:v>Thermofisher
Scientific</c:v>
                  </c:pt>
                  <c:pt idx="18">
                    <c:v>Werfen</c:v>
                  </c:pt>
                  <c:pt idx="19">
                    <c:v>Thermofisher
Scientific</c:v>
                  </c:pt>
                  <c:pt idx="20">
                    <c:v>Waters 
Biosciences</c:v>
                  </c:pt>
                </c:lvl>
              </c:multiLvlStrCache>
            </c:multiLvlStrRef>
          </c:cat>
          <c:val>
            <c:numRef>
              <c:f>'Figure vf'!$C$15:$W$15</c:f>
              <c:numCache>
                <c:formatCode>General</c:formatCode>
                <c:ptCount val="21"/>
                <c:pt idx="0" formatCode="#,##0.00">
                  <c:v>0</c:v>
                </c:pt>
                <c:pt idx="1">
                  <c:v>0.02</c:v>
                </c:pt>
                <c:pt idx="2">
                  <c:v>25</c:v>
                </c:pt>
                <c:pt idx="3">
                  <c:v>19.940000000000001</c:v>
                </c:pt>
                <c:pt idx="4">
                  <c:v>0</c:v>
                </c:pt>
                <c:pt idx="5">
                  <c:v>0</c:v>
                </c:pt>
                <c:pt idx="6">
                  <c:v>0</c:v>
                </c:pt>
                <c:pt idx="7">
                  <c:v>0</c:v>
                </c:pt>
                <c:pt idx="8">
                  <c:v>5.87</c:v>
                </c:pt>
                <c:pt idx="9">
                  <c:v>0</c:v>
                </c:pt>
                <c:pt idx="10">
                  <c:v>0</c:v>
                </c:pt>
                <c:pt idx="11">
                  <c:v>0</c:v>
                </c:pt>
                <c:pt idx="12">
                  <c:v>0.02</c:v>
                </c:pt>
                <c:pt idx="13">
                  <c:v>0</c:v>
                </c:pt>
                <c:pt idx="14">
                  <c:v>0</c:v>
                </c:pt>
                <c:pt idx="15" formatCode="0.00">
                  <c:v>0</c:v>
                </c:pt>
                <c:pt idx="16">
                  <c:v>0</c:v>
                </c:pt>
                <c:pt idx="17">
                  <c:v>0</c:v>
                </c:pt>
                <c:pt idx="18">
                  <c:v>0</c:v>
                </c:pt>
                <c:pt idx="19">
                  <c:v>0</c:v>
                </c:pt>
                <c:pt idx="20" formatCode="0.00">
                  <c:v>0</c:v>
                </c:pt>
              </c:numCache>
            </c:numRef>
          </c:val>
          <c:extLst>
            <c:ext xmlns:c16="http://schemas.microsoft.com/office/drawing/2014/chart" uri="{C3380CC4-5D6E-409C-BE32-E72D297353CC}">
              <c16:uniqueId val="{00000001-75E6-4BCC-AB3A-265B52BC4CCD}"/>
            </c:ext>
          </c:extLst>
        </c:ser>
        <c:ser>
          <c:idx val="2"/>
          <c:order val="2"/>
          <c:tx>
            <c:strRef>
              <c:f>'Figure vf'!$B$16</c:f>
              <c:strCache>
                <c:ptCount val="1"/>
                <c:pt idx="0">
                  <c:v>2</c:v>
                </c:pt>
              </c:strCache>
            </c:strRef>
          </c:tx>
          <c:spPr>
            <a:solidFill>
              <a:srgbClr val="6BA42C"/>
            </a:solidFill>
            <a:ln>
              <a:noFill/>
            </a:ln>
            <a:effectLst/>
          </c:spPr>
          <c:invertIfNegative val="0"/>
          <c:cat>
            <c:multiLvlStrRef>
              <c:f>'Figure vf'!$C$11:$W$13</c:f>
              <c:multiLvlStrCache>
                <c:ptCount val="21"/>
                <c:lvl>
                  <c:pt idx="0">
                    <c:v>NGSGo</c:v>
                  </c:pt>
                  <c:pt idx="1">
                    <c:v>MiaFora</c:v>
                  </c:pt>
                  <c:pt idx="2">
                    <c:v>Nanostar</c:v>
                  </c:pt>
                  <c:pt idx="3">
                    <c:v>Fastplex</c:v>
                  </c:pt>
                  <c:pt idx="4">
                    <c:v>NGSTurbo</c:v>
                  </c:pt>
                  <c:pt idx="5">
                    <c:v>NGSPronto</c:v>
                  </c:pt>
                  <c:pt idx="6">
                    <c:v>Monotype Combo</c:v>
                  </c:pt>
                  <c:pt idx="7">
                    <c:v>Typage HLA</c:v>
                  </c:pt>
                  <c:pt idx="8">
                    <c:v>Typage HLA</c:v>
                  </c:pt>
                  <c:pt idx="9">
                    <c:v>Typage HLA</c:v>
                  </c:pt>
                  <c:pt idx="10">
                    <c:v>Typage HLA</c:v>
                  </c:pt>
                  <c:pt idx="11">
                    <c:v>Typage HPA</c:v>
                  </c:pt>
                  <c:pt idx="12">
                    <c:v>Alloseq HCT</c:v>
                  </c:pt>
                  <c:pt idx="13">
                    <c:v>Chimérisme</c:v>
                  </c:pt>
                  <c:pt idx="14">
                    <c:v>Chimérisme</c:v>
                  </c:pt>
                  <c:pt idx="15">
                    <c:v>Chimérisme</c:v>
                  </c:pt>
                  <c:pt idx="16">
                    <c:v>Dépistage</c:v>
                  </c:pt>
                  <c:pt idx="17">
                    <c:v>Dépistage</c:v>
                  </c:pt>
                  <c:pt idx="18">
                    <c:v>Identification</c:v>
                  </c:pt>
                  <c:pt idx="19">
                    <c:v>Identification</c:v>
                  </c:pt>
                  <c:pt idx="20">
                    <c:v>Crossmatch</c:v>
                  </c:pt>
                </c:lvl>
                <c:lvl>
                  <c:pt idx="0">
                    <c:v>Illumina</c:v>
                  </c:pt>
                  <c:pt idx="1">
                    <c:v>Illumina</c:v>
                  </c:pt>
                  <c:pt idx="2">
                    <c:v>Illumina</c:v>
                  </c:pt>
                  <c:pt idx="3">
                    <c:v>Illumina</c:v>
                  </c:pt>
                  <c:pt idx="4">
                    <c:v>ONT</c:v>
                  </c:pt>
                  <c:pt idx="5">
                    <c:v>ONT</c:v>
                  </c:pt>
                  <c:pt idx="6">
                    <c:v>ONT</c:v>
                  </c:pt>
                  <c:pt idx="7">
                    <c:v>SSO</c:v>
                  </c:pt>
                  <c:pt idx="8">
                    <c:v>SSO</c:v>
                  </c:pt>
                  <c:pt idx="9">
                    <c:v>SSP</c:v>
                  </c:pt>
                  <c:pt idx="10">
                    <c:v>qPCR</c:v>
                  </c:pt>
                  <c:pt idx="11">
                    <c:v>qPCR</c:v>
                  </c:pt>
                  <c:pt idx="12">
                    <c:v>Illumina</c:v>
                  </c:pt>
                  <c:pt idx="13">
                    <c:v>qPCR</c:v>
                  </c:pt>
                  <c:pt idx="14">
                    <c:v>qPCR LC480</c:v>
                  </c:pt>
                  <c:pt idx="15">
                    <c:v>dPCR</c:v>
                  </c:pt>
                  <c:pt idx="16">
                    <c:v>Luminex</c:v>
                  </c:pt>
                  <c:pt idx="17">
                    <c:v>Luminex</c:v>
                  </c:pt>
                  <c:pt idx="18">
                    <c:v>Luminex</c:v>
                  </c:pt>
                  <c:pt idx="19">
                    <c:v>Luminex</c:v>
                  </c:pt>
                  <c:pt idx="20">
                    <c:v>CMF</c:v>
                  </c:pt>
                </c:lvl>
                <c:lvl>
                  <c:pt idx="0">
                    <c:v>Eurobio-
GenDx</c:v>
                  </c:pt>
                  <c:pt idx="1">
                    <c:v>Werfen </c:v>
                  </c:pt>
                  <c:pt idx="2">
                    <c:v>Bionobis</c:v>
                  </c:pt>
                  <c:pt idx="3">
                    <c:v>Thermofisher
Scientific</c:v>
                  </c:pt>
                  <c:pt idx="4">
                    <c:v>Eurobio-
GenDx</c:v>
                  </c:pt>
                  <c:pt idx="5">
                    <c:v>Eurobio-
GenDx</c:v>
                  </c:pt>
                  <c:pt idx="6">
                    <c:v>Werfen Monolocus</c:v>
                  </c:pt>
                  <c:pt idx="7">
                    <c:v>Werfen</c:v>
                  </c:pt>
                  <c:pt idx="8">
                    <c:v>Thermofisher
Scientific</c:v>
                  </c:pt>
                  <c:pt idx="9">
                    <c:v>Thermofisher
Scientific</c:v>
                  </c:pt>
                  <c:pt idx="10">
                    <c:v>Bionobis</c:v>
                  </c:pt>
                  <c:pt idx="11">
                    <c:v>Eurobio-
GenDx</c:v>
                  </c:pt>
                  <c:pt idx="12">
                    <c:v>CareDx</c:v>
                  </c:pt>
                  <c:pt idx="13">
                    <c:v>Eurobio-
GenDx</c:v>
                  </c:pt>
                  <c:pt idx="14">
                    <c:v>Bionobis</c:v>
                  </c:pt>
                  <c:pt idx="15">
                    <c:v>Bionobis</c:v>
                  </c:pt>
                  <c:pt idx="16">
                    <c:v>Werfen</c:v>
                  </c:pt>
                  <c:pt idx="17">
                    <c:v>Thermofisher
Scientific</c:v>
                  </c:pt>
                  <c:pt idx="18">
                    <c:v>Werfen</c:v>
                  </c:pt>
                  <c:pt idx="19">
                    <c:v>Thermofisher
Scientific</c:v>
                  </c:pt>
                  <c:pt idx="20">
                    <c:v>Waters 
Biosciences</c:v>
                  </c:pt>
                </c:lvl>
              </c:multiLvlStrCache>
            </c:multiLvlStrRef>
          </c:cat>
          <c:val>
            <c:numRef>
              <c:f>'Figure vf'!$C$16:$W$16</c:f>
              <c:numCache>
                <c:formatCode>General</c:formatCode>
                <c:ptCount val="21"/>
                <c:pt idx="0" formatCode="#,##0.00">
                  <c:v>76.959999999999994</c:v>
                </c:pt>
                <c:pt idx="1">
                  <c:v>29.19</c:v>
                </c:pt>
                <c:pt idx="2">
                  <c:v>0</c:v>
                </c:pt>
                <c:pt idx="3">
                  <c:v>6.2</c:v>
                </c:pt>
                <c:pt idx="4">
                  <c:v>76.430000000000007</c:v>
                </c:pt>
                <c:pt idx="5">
                  <c:v>76.430000000000007</c:v>
                </c:pt>
                <c:pt idx="6">
                  <c:v>89.37</c:v>
                </c:pt>
                <c:pt idx="7">
                  <c:v>4</c:v>
                </c:pt>
                <c:pt idx="8">
                  <c:v>73.589999999999989</c:v>
                </c:pt>
                <c:pt idx="9">
                  <c:v>4.68</c:v>
                </c:pt>
                <c:pt idx="10">
                  <c:v>0</c:v>
                </c:pt>
                <c:pt idx="11">
                  <c:v>0</c:v>
                </c:pt>
                <c:pt idx="12">
                  <c:v>29.54</c:v>
                </c:pt>
                <c:pt idx="13">
                  <c:v>76.7</c:v>
                </c:pt>
                <c:pt idx="14">
                  <c:v>99.679999999999993</c:v>
                </c:pt>
                <c:pt idx="15" formatCode="0.00">
                  <c:v>94.130173132117392</c:v>
                </c:pt>
                <c:pt idx="16">
                  <c:v>2.41</c:v>
                </c:pt>
                <c:pt idx="17">
                  <c:v>2.41</c:v>
                </c:pt>
                <c:pt idx="18">
                  <c:v>2.41</c:v>
                </c:pt>
                <c:pt idx="19">
                  <c:v>2.87</c:v>
                </c:pt>
                <c:pt idx="20" formatCode="0.00">
                  <c:v>34.008256339689403</c:v>
                </c:pt>
              </c:numCache>
            </c:numRef>
          </c:val>
          <c:extLst>
            <c:ext xmlns:c16="http://schemas.microsoft.com/office/drawing/2014/chart" uri="{C3380CC4-5D6E-409C-BE32-E72D297353CC}">
              <c16:uniqueId val="{00000002-75E6-4BCC-AB3A-265B52BC4CCD}"/>
            </c:ext>
          </c:extLst>
        </c:ser>
        <c:ser>
          <c:idx val="3"/>
          <c:order val="3"/>
          <c:tx>
            <c:strRef>
              <c:f>'Figure vf'!$B$17</c:f>
              <c:strCache>
                <c:ptCount val="1"/>
                <c:pt idx="0">
                  <c:v>1</c:v>
                </c:pt>
              </c:strCache>
            </c:strRef>
          </c:tx>
          <c:spPr>
            <a:solidFill>
              <a:srgbClr val="552579"/>
            </a:solidFill>
            <a:ln>
              <a:noFill/>
            </a:ln>
            <a:effectLst/>
          </c:spPr>
          <c:invertIfNegative val="0"/>
          <c:cat>
            <c:multiLvlStrRef>
              <c:f>'Figure vf'!$C$11:$W$13</c:f>
              <c:multiLvlStrCache>
                <c:ptCount val="21"/>
                <c:lvl>
                  <c:pt idx="0">
                    <c:v>NGSGo</c:v>
                  </c:pt>
                  <c:pt idx="1">
                    <c:v>MiaFora</c:v>
                  </c:pt>
                  <c:pt idx="2">
                    <c:v>Nanostar</c:v>
                  </c:pt>
                  <c:pt idx="3">
                    <c:v>Fastplex</c:v>
                  </c:pt>
                  <c:pt idx="4">
                    <c:v>NGSTurbo</c:v>
                  </c:pt>
                  <c:pt idx="5">
                    <c:v>NGSPronto</c:v>
                  </c:pt>
                  <c:pt idx="6">
                    <c:v>Monotype Combo</c:v>
                  </c:pt>
                  <c:pt idx="7">
                    <c:v>Typage HLA</c:v>
                  </c:pt>
                  <c:pt idx="8">
                    <c:v>Typage HLA</c:v>
                  </c:pt>
                  <c:pt idx="9">
                    <c:v>Typage HLA</c:v>
                  </c:pt>
                  <c:pt idx="10">
                    <c:v>Typage HLA</c:v>
                  </c:pt>
                  <c:pt idx="11">
                    <c:v>Typage HPA</c:v>
                  </c:pt>
                  <c:pt idx="12">
                    <c:v>Alloseq HCT</c:v>
                  </c:pt>
                  <c:pt idx="13">
                    <c:v>Chimérisme</c:v>
                  </c:pt>
                  <c:pt idx="14">
                    <c:v>Chimérisme</c:v>
                  </c:pt>
                  <c:pt idx="15">
                    <c:v>Chimérisme</c:v>
                  </c:pt>
                  <c:pt idx="16">
                    <c:v>Dépistage</c:v>
                  </c:pt>
                  <c:pt idx="17">
                    <c:v>Dépistage</c:v>
                  </c:pt>
                  <c:pt idx="18">
                    <c:v>Identification</c:v>
                  </c:pt>
                  <c:pt idx="19">
                    <c:v>Identification</c:v>
                  </c:pt>
                  <c:pt idx="20">
                    <c:v>Crossmatch</c:v>
                  </c:pt>
                </c:lvl>
                <c:lvl>
                  <c:pt idx="0">
                    <c:v>Illumina</c:v>
                  </c:pt>
                  <c:pt idx="1">
                    <c:v>Illumina</c:v>
                  </c:pt>
                  <c:pt idx="2">
                    <c:v>Illumina</c:v>
                  </c:pt>
                  <c:pt idx="3">
                    <c:v>Illumina</c:v>
                  </c:pt>
                  <c:pt idx="4">
                    <c:v>ONT</c:v>
                  </c:pt>
                  <c:pt idx="5">
                    <c:v>ONT</c:v>
                  </c:pt>
                  <c:pt idx="6">
                    <c:v>ONT</c:v>
                  </c:pt>
                  <c:pt idx="7">
                    <c:v>SSO</c:v>
                  </c:pt>
                  <c:pt idx="8">
                    <c:v>SSO</c:v>
                  </c:pt>
                  <c:pt idx="9">
                    <c:v>SSP</c:v>
                  </c:pt>
                  <c:pt idx="10">
                    <c:v>qPCR</c:v>
                  </c:pt>
                  <c:pt idx="11">
                    <c:v>qPCR</c:v>
                  </c:pt>
                  <c:pt idx="12">
                    <c:v>Illumina</c:v>
                  </c:pt>
                  <c:pt idx="13">
                    <c:v>qPCR</c:v>
                  </c:pt>
                  <c:pt idx="14">
                    <c:v>qPCR LC480</c:v>
                  </c:pt>
                  <c:pt idx="15">
                    <c:v>dPCR</c:v>
                  </c:pt>
                  <c:pt idx="16">
                    <c:v>Luminex</c:v>
                  </c:pt>
                  <c:pt idx="17">
                    <c:v>Luminex</c:v>
                  </c:pt>
                  <c:pt idx="18">
                    <c:v>Luminex</c:v>
                  </c:pt>
                  <c:pt idx="19">
                    <c:v>Luminex</c:v>
                  </c:pt>
                  <c:pt idx="20">
                    <c:v>CMF</c:v>
                  </c:pt>
                </c:lvl>
                <c:lvl>
                  <c:pt idx="0">
                    <c:v>Eurobio-
GenDx</c:v>
                  </c:pt>
                  <c:pt idx="1">
                    <c:v>Werfen </c:v>
                  </c:pt>
                  <c:pt idx="2">
                    <c:v>Bionobis</c:v>
                  </c:pt>
                  <c:pt idx="3">
                    <c:v>Thermofisher
Scientific</c:v>
                  </c:pt>
                  <c:pt idx="4">
                    <c:v>Eurobio-
GenDx</c:v>
                  </c:pt>
                  <c:pt idx="5">
                    <c:v>Eurobio-
GenDx</c:v>
                  </c:pt>
                  <c:pt idx="6">
                    <c:v>Werfen Monolocus</c:v>
                  </c:pt>
                  <c:pt idx="7">
                    <c:v>Werfen</c:v>
                  </c:pt>
                  <c:pt idx="8">
                    <c:v>Thermofisher
Scientific</c:v>
                  </c:pt>
                  <c:pt idx="9">
                    <c:v>Thermofisher
Scientific</c:v>
                  </c:pt>
                  <c:pt idx="10">
                    <c:v>Bionobis</c:v>
                  </c:pt>
                  <c:pt idx="11">
                    <c:v>Eurobio-
GenDx</c:v>
                  </c:pt>
                  <c:pt idx="12">
                    <c:v>CareDx</c:v>
                  </c:pt>
                  <c:pt idx="13">
                    <c:v>Eurobio-
GenDx</c:v>
                  </c:pt>
                  <c:pt idx="14">
                    <c:v>Bionobis</c:v>
                  </c:pt>
                  <c:pt idx="15">
                    <c:v>Bionobis</c:v>
                  </c:pt>
                  <c:pt idx="16">
                    <c:v>Werfen</c:v>
                  </c:pt>
                  <c:pt idx="17">
                    <c:v>Thermofisher
Scientific</c:v>
                  </c:pt>
                  <c:pt idx="18">
                    <c:v>Werfen</c:v>
                  </c:pt>
                  <c:pt idx="19">
                    <c:v>Thermofisher
Scientific</c:v>
                  </c:pt>
                  <c:pt idx="20">
                    <c:v>Waters 
Biosciences</c:v>
                  </c:pt>
                </c:lvl>
              </c:multiLvlStrCache>
            </c:multiLvlStrRef>
          </c:cat>
          <c:val>
            <c:numRef>
              <c:f>'Figure vf'!$C$17:$W$17</c:f>
              <c:numCache>
                <c:formatCode>General</c:formatCode>
                <c:ptCount val="21"/>
                <c:pt idx="0" formatCode="#,##0.00">
                  <c:v>0</c:v>
                </c:pt>
                <c:pt idx="1">
                  <c:v>0</c:v>
                </c:pt>
                <c:pt idx="2">
                  <c:v>75</c:v>
                </c:pt>
                <c:pt idx="3">
                  <c:v>59.42</c:v>
                </c:pt>
                <c:pt idx="4">
                  <c:v>0</c:v>
                </c:pt>
                <c:pt idx="5">
                  <c:v>0</c:v>
                </c:pt>
                <c:pt idx="6">
                  <c:v>0</c:v>
                </c:pt>
                <c:pt idx="7">
                  <c:v>0</c:v>
                </c:pt>
                <c:pt idx="8">
                  <c:v>14.67</c:v>
                </c:pt>
                <c:pt idx="9">
                  <c:v>0</c:v>
                </c:pt>
                <c:pt idx="10">
                  <c:v>0</c:v>
                </c:pt>
                <c:pt idx="11">
                  <c:v>0</c:v>
                </c:pt>
                <c:pt idx="12">
                  <c:v>0.39</c:v>
                </c:pt>
                <c:pt idx="13">
                  <c:v>0</c:v>
                </c:pt>
                <c:pt idx="14">
                  <c:v>0</c:v>
                </c:pt>
                <c:pt idx="15">
                  <c:v>0</c:v>
                </c:pt>
                <c:pt idx="16">
                  <c:v>0.39</c:v>
                </c:pt>
                <c:pt idx="17">
                  <c:v>0.39</c:v>
                </c:pt>
                <c:pt idx="18">
                  <c:v>0.46</c:v>
                </c:pt>
                <c:pt idx="19">
                  <c:v>0</c:v>
                </c:pt>
                <c:pt idx="20">
                  <c:v>0</c:v>
                </c:pt>
              </c:numCache>
            </c:numRef>
          </c:val>
          <c:extLst>
            <c:ext xmlns:c16="http://schemas.microsoft.com/office/drawing/2014/chart" uri="{C3380CC4-5D6E-409C-BE32-E72D297353CC}">
              <c16:uniqueId val="{00000003-75E6-4BCC-AB3A-265B52BC4CCD}"/>
            </c:ext>
          </c:extLst>
        </c:ser>
        <c:dLbls>
          <c:showLegendKey val="0"/>
          <c:showVal val="0"/>
          <c:showCatName val="0"/>
          <c:showSerName val="0"/>
          <c:showPercent val="0"/>
          <c:showBubbleSize val="0"/>
        </c:dLbls>
        <c:gapWidth val="150"/>
        <c:overlap val="100"/>
        <c:axId val="813101928"/>
        <c:axId val="813099632"/>
      </c:barChart>
      <c:catAx>
        <c:axId val="81310192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r-FR"/>
          </a:p>
        </c:txPr>
        <c:crossAx val="813099632"/>
        <c:crosses val="autoZero"/>
        <c:auto val="1"/>
        <c:lblAlgn val="ctr"/>
        <c:lblOffset val="100"/>
        <c:noMultiLvlLbl val="0"/>
      </c:catAx>
      <c:valAx>
        <c:axId val="813099632"/>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0.0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r-FR"/>
          </a:p>
        </c:txPr>
        <c:crossAx val="813101928"/>
        <c:crosses val="autoZero"/>
        <c:crossBetween val="between"/>
        <c:majorUnit val="20"/>
      </c:valAx>
      <c:spPr>
        <a:noFill/>
        <a:ln>
          <a:noFill/>
        </a:ln>
        <a:effectLst/>
      </c:spPr>
    </c:plotArea>
    <c:legend>
      <c:legendPos val="r"/>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r-FR"/>
        </a:p>
      </c:txPr>
    </c:legend>
    <c:plotVisOnly val="1"/>
    <c:dispBlanksAs val="gap"/>
    <c:showDLblsOverMax val="0"/>
  </c:chart>
  <c:spPr>
    <a:noFill/>
    <a:ln>
      <a:noFill/>
    </a:ln>
    <a:effectLst/>
  </c:spPr>
  <c:txPr>
    <a:bodyPr/>
    <a:lstStyle/>
    <a:p>
      <a:pPr>
        <a:defRPr/>
      </a:pPr>
      <a:endParaRPr lang="fr-FR"/>
    </a:p>
  </c:txPr>
  <c:externalData r:id="rId4">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lgn="ctr">
              <a:defRPr sz="1400" b="0" i="0" u="none" strike="noStrike" kern="1200" spc="0" baseline="0">
                <a:solidFill>
                  <a:schemeClr val="tx1">
                    <a:lumMod val="65000"/>
                    <a:lumOff val="35000"/>
                  </a:schemeClr>
                </a:solidFill>
                <a:latin typeface="+mn-lt"/>
                <a:ea typeface="+mn-ea"/>
                <a:cs typeface="+mn-cs"/>
              </a:defRPr>
            </a:pPr>
            <a:r>
              <a:rPr lang="fr-FR" sz="1600" b="0" i="0" baseline="0">
                <a:effectLst/>
              </a:rPr>
              <a:t>Evaluation théorique du volume de data conservé aux différents temps (KB/sample)</a:t>
            </a:r>
            <a:endParaRPr lang="fr-FR" sz="1200">
              <a:effectLst/>
            </a:endParaRPr>
          </a:p>
        </c:rich>
      </c:tx>
      <c:layout>
        <c:manualLayout>
          <c:xMode val="edge"/>
          <c:yMode val="edge"/>
          <c:x val="0.24247141203727821"/>
          <c:y val="1.2227075076647876E-2"/>
        </c:manualLayout>
      </c:layout>
      <c:overlay val="0"/>
      <c:spPr>
        <a:noFill/>
        <a:ln>
          <a:noFill/>
        </a:ln>
        <a:effectLst/>
      </c:spPr>
      <c:txPr>
        <a:bodyPr rot="0" spcFirstLastPara="1" vertOverflow="ellipsis" vert="horz" wrap="square" anchor="ctr" anchorCtr="1"/>
        <a:lstStyle/>
        <a:p>
          <a:pPr algn="ctr">
            <a:defRPr sz="1400" b="0" i="0" u="none" strike="noStrike" kern="1200" spc="0" baseline="0">
              <a:solidFill>
                <a:schemeClr val="tx1">
                  <a:lumMod val="65000"/>
                  <a:lumOff val="35000"/>
                </a:schemeClr>
              </a:solidFill>
              <a:latin typeface="+mn-lt"/>
              <a:ea typeface="+mn-ea"/>
              <a:cs typeface="+mn-cs"/>
            </a:defRPr>
          </a:pPr>
          <a:endParaRPr lang="fr-FR"/>
        </a:p>
      </c:txPr>
    </c:title>
    <c:autoTitleDeleted val="0"/>
    <c:plotArea>
      <c:layout/>
      <c:barChart>
        <c:barDir val="col"/>
        <c:grouping val="stacked"/>
        <c:varyColors val="0"/>
        <c:ser>
          <c:idx val="0"/>
          <c:order val="0"/>
          <c:tx>
            <c:strRef>
              <c:f>'Figure vf'!$B$5</c:f>
              <c:strCache>
                <c:ptCount val="1"/>
                <c:pt idx="0">
                  <c:v>4</c:v>
                </c:pt>
              </c:strCache>
            </c:strRef>
          </c:tx>
          <c:spPr>
            <a:solidFill>
              <a:schemeClr val="accent1"/>
            </a:solidFill>
            <a:ln>
              <a:noFill/>
            </a:ln>
            <a:effectLst/>
          </c:spPr>
          <c:invertIfNegative val="0"/>
          <c:cat>
            <c:multiLvlStrRef>
              <c:f>'Figure vf'!$C$2:$W$4</c:f>
              <c:multiLvlStrCache>
                <c:ptCount val="21"/>
                <c:lvl>
                  <c:pt idx="0">
                    <c:v>NGSGo</c:v>
                  </c:pt>
                  <c:pt idx="1">
                    <c:v>MiaFora NGS Flex</c:v>
                  </c:pt>
                  <c:pt idx="2">
                    <c:v>Nanostar</c:v>
                  </c:pt>
                  <c:pt idx="3">
                    <c:v>Fastplex</c:v>
                  </c:pt>
                  <c:pt idx="4">
                    <c:v>NGSTurbo</c:v>
                  </c:pt>
                  <c:pt idx="5">
                    <c:v>NGSPronto</c:v>
                  </c:pt>
                  <c:pt idx="6">
                    <c:v>Monotype Combo</c:v>
                  </c:pt>
                  <c:pt idx="7">
                    <c:v>Typage HLA</c:v>
                  </c:pt>
                  <c:pt idx="8">
                    <c:v>Typage HLA</c:v>
                  </c:pt>
                  <c:pt idx="9">
                    <c:v>Typage HLA</c:v>
                  </c:pt>
                  <c:pt idx="10">
                    <c:v>Typage HLA</c:v>
                  </c:pt>
                  <c:pt idx="11">
                    <c:v>Typage HPA</c:v>
                  </c:pt>
                  <c:pt idx="12">
                    <c:v>Alloseq HCT</c:v>
                  </c:pt>
                  <c:pt idx="13">
                    <c:v>Chimérisme</c:v>
                  </c:pt>
                  <c:pt idx="14">
                    <c:v>Chimérisme</c:v>
                  </c:pt>
                  <c:pt idx="15">
                    <c:v>Chimérisme</c:v>
                  </c:pt>
                  <c:pt idx="16">
                    <c:v>Dépistage</c:v>
                  </c:pt>
                  <c:pt idx="17">
                    <c:v>Dépistage</c:v>
                  </c:pt>
                  <c:pt idx="18">
                    <c:v>Identification</c:v>
                  </c:pt>
                  <c:pt idx="19">
                    <c:v>Identification</c:v>
                  </c:pt>
                  <c:pt idx="20">
                    <c:v>Crossmatch</c:v>
                  </c:pt>
                </c:lvl>
                <c:lvl>
                  <c:pt idx="0">
                    <c:v>Illumina</c:v>
                  </c:pt>
                  <c:pt idx="1">
                    <c:v>Illumina</c:v>
                  </c:pt>
                  <c:pt idx="2">
                    <c:v>Illumina</c:v>
                  </c:pt>
                  <c:pt idx="3">
                    <c:v>Illumina</c:v>
                  </c:pt>
                  <c:pt idx="4">
                    <c:v>ONT</c:v>
                  </c:pt>
                  <c:pt idx="5">
                    <c:v>ONT</c:v>
                  </c:pt>
                  <c:pt idx="6">
                    <c:v>ONT</c:v>
                  </c:pt>
                  <c:pt idx="7">
                    <c:v>SSO</c:v>
                  </c:pt>
                  <c:pt idx="8">
                    <c:v>SSO</c:v>
                  </c:pt>
                  <c:pt idx="9">
                    <c:v>SSP</c:v>
                  </c:pt>
                  <c:pt idx="10">
                    <c:v>qPCR</c:v>
                  </c:pt>
                  <c:pt idx="11">
                    <c:v>qPCR</c:v>
                  </c:pt>
                  <c:pt idx="12">
                    <c:v>Illumina</c:v>
                  </c:pt>
                  <c:pt idx="13">
                    <c:v>qPCR</c:v>
                  </c:pt>
                  <c:pt idx="14">
                    <c:v>qPCR LC480</c:v>
                  </c:pt>
                  <c:pt idx="15">
                    <c:v>dPCR</c:v>
                  </c:pt>
                  <c:pt idx="16">
                    <c:v>Luminex</c:v>
                  </c:pt>
                  <c:pt idx="17">
                    <c:v>Luminex</c:v>
                  </c:pt>
                  <c:pt idx="18">
                    <c:v>Luminex</c:v>
                  </c:pt>
                  <c:pt idx="19">
                    <c:v>Luminex</c:v>
                  </c:pt>
                  <c:pt idx="20">
                    <c:v>CMF</c:v>
                  </c:pt>
                </c:lvl>
                <c:lvl>
                  <c:pt idx="0">
                    <c:v>Eurobio-
GenDx</c:v>
                  </c:pt>
                  <c:pt idx="1">
                    <c:v>Werfen </c:v>
                  </c:pt>
                  <c:pt idx="2">
                    <c:v>Bionobis</c:v>
                  </c:pt>
                  <c:pt idx="3">
                    <c:v>Thermofisher
Scientific</c:v>
                  </c:pt>
                  <c:pt idx="4">
                    <c:v>Eurobio-
GenDx</c:v>
                  </c:pt>
                  <c:pt idx="5">
                    <c:v>Eurobio-
GenDx</c:v>
                  </c:pt>
                  <c:pt idx="6">
                    <c:v>Werfen Monolocus</c:v>
                  </c:pt>
                  <c:pt idx="7">
                    <c:v>Werfen</c:v>
                  </c:pt>
                  <c:pt idx="8">
                    <c:v>Thermofisher
Scientific</c:v>
                  </c:pt>
                  <c:pt idx="9">
                    <c:v>Thermofisher
Scientific</c:v>
                  </c:pt>
                  <c:pt idx="10">
                    <c:v>Bionobis</c:v>
                  </c:pt>
                  <c:pt idx="11">
                    <c:v>Eurobio-
GenDx</c:v>
                  </c:pt>
                  <c:pt idx="12">
                    <c:v>CareDx</c:v>
                  </c:pt>
                  <c:pt idx="13">
                    <c:v>Eurobio-
GenDx</c:v>
                  </c:pt>
                  <c:pt idx="14">
                    <c:v>Bionobis</c:v>
                  </c:pt>
                  <c:pt idx="15">
                    <c:v>Bionobis</c:v>
                  </c:pt>
                  <c:pt idx="16">
                    <c:v>Werfen</c:v>
                  </c:pt>
                  <c:pt idx="17">
                    <c:v>Thermofisher
Scientific</c:v>
                  </c:pt>
                  <c:pt idx="18">
                    <c:v>Werfen</c:v>
                  </c:pt>
                  <c:pt idx="19">
                    <c:v>Thermofisher
Scientific</c:v>
                  </c:pt>
                  <c:pt idx="20">
                    <c:v>Waters 
Biosciences</c:v>
                  </c:pt>
                </c:lvl>
              </c:multiLvlStrCache>
            </c:multiLvlStrRef>
          </c:cat>
          <c:val>
            <c:numRef>
              <c:f>'Figure vf'!$C$5:$W$5</c:f>
              <c:numCache>
                <c:formatCode>General</c:formatCode>
                <c:ptCount val="21"/>
                <c:pt idx="0" formatCode="#,##0.00">
                  <c:v>140053.19</c:v>
                </c:pt>
                <c:pt idx="1">
                  <c:v>74675.02</c:v>
                </c:pt>
                <c:pt idx="2">
                  <c:v>0.56000000000000005</c:v>
                </c:pt>
                <c:pt idx="3">
                  <c:v>72916.75</c:v>
                </c:pt>
                <c:pt idx="4">
                  <c:v>144240.19</c:v>
                </c:pt>
                <c:pt idx="5">
                  <c:v>144240.19</c:v>
                </c:pt>
                <c:pt idx="6">
                  <c:v>31476.38</c:v>
                </c:pt>
                <c:pt idx="7">
                  <c:v>12.5</c:v>
                </c:pt>
                <c:pt idx="8">
                  <c:v>12.5</c:v>
                </c:pt>
                <c:pt idx="9">
                  <c:v>34603</c:v>
                </c:pt>
                <c:pt idx="10">
                  <c:v>1507.33</c:v>
                </c:pt>
                <c:pt idx="11">
                  <c:v>11.67</c:v>
                </c:pt>
                <c:pt idx="12">
                  <c:v>73027.69</c:v>
                </c:pt>
                <c:pt idx="13">
                  <c:v>202</c:v>
                </c:pt>
                <c:pt idx="14">
                  <c:v>12.34</c:v>
                </c:pt>
                <c:pt idx="15">
                  <c:v>6.34</c:v>
                </c:pt>
                <c:pt idx="16">
                  <c:v>12.5</c:v>
                </c:pt>
                <c:pt idx="17">
                  <c:v>12.5</c:v>
                </c:pt>
                <c:pt idx="18">
                  <c:v>12.5</c:v>
                </c:pt>
                <c:pt idx="19">
                  <c:v>12.5</c:v>
                </c:pt>
                <c:pt idx="20">
                  <c:v>33570</c:v>
                </c:pt>
              </c:numCache>
            </c:numRef>
          </c:val>
          <c:extLst>
            <c:ext xmlns:c16="http://schemas.microsoft.com/office/drawing/2014/chart" uri="{C3380CC4-5D6E-409C-BE32-E72D297353CC}">
              <c16:uniqueId val="{00000000-8352-4254-ABF7-CC5AAFBE7706}"/>
            </c:ext>
          </c:extLst>
        </c:ser>
        <c:ser>
          <c:idx val="1"/>
          <c:order val="1"/>
          <c:tx>
            <c:strRef>
              <c:f>'Figure vf'!$B$6</c:f>
              <c:strCache>
                <c:ptCount val="1"/>
                <c:pt idx="0">
                  <c:v>3</c:v>
                </c:pt>
              </c:strCache>
            </c:strRef>
          </c:tx>
          <c:spPr>
            <a:solidFill>
              <a:srgbClr val="B80000"/>
            </a:solidFill>
            <a:ln>
              <a:noFill/>
            </a:ln>
            <a:effectLst/>
          </c:spPr>
          <c:invertIfNegative val="0"/>
          <c:cat>
            <c:multiLvlStrRef>
              <c:f>'Figure vf'!$C$2:$W$4</c:f>
              <c:multiLvlStrCache>
                <c:ptCount val="21"/>
                <c:lvl>
                  <c:pt idx="0">
                    <c:v>NGSGo</c:v>
                  </c:pt>
                  <c:pt idx="1">
                    <c:v>MiaFora NGS Flex</c:v>
                  </c:pt>
                  <c:pt idx="2">
                    <c:v>Nanostar</c:v>
                  </c:pt>
                  <c:pt idx="3">
                    <c:v>Fastplex</c:v>
                  </c:pt>
                  <c:pt idx="4">
                    <c:v>NGSTurbo</c:v>
                  </c:pt>
                  <c:pt idx="5">
                    <c:v>NGSPronto</c:v>
                  </c:pt>
                  <c:pt idx="6">
                    <c:v>Monotype Combo</c:v>
                  </c:pt>
                  <c:pt idx="7">
                    <c:v>Typage HLA</c:v>
                  </c:pt>
                  <c:pt idx="8">
                    <c:v>Typage HLA</c:v>
                  </c:pt>
                  <c:pt idx="9">
                    <c:v>Typage HLA</c:v>
                  </c:pt>
                  <c:pt idx="10">
                    <c:v>Typage HLA</c:v>
                  </c:pt>
                  <c:pt idx="11">
                    <c:v>Typage HPA</c:v>
                  </c:pt>
                  <c:pt idx="12">
                    <c:v>Alloseq HCT</c:v>
                  </c:pt>
                  <c:pt idx="13">
                    <c:v>Chimérisme</c:v>
                  </c:pt>
                  <c:pt idx="14">
                    <c:v>Chimérisme</c:v>
                  </c:pt>
                  <c:pt idx="15">
                    <c:v>Chimérisme</c:v>
                  </c:pt>
                  <c:pt idx="16">
                    <c:v>Dépistage</c:v>
                  </c:pt>
                  <c:pt idx="17">
                    <c:v>Dépistage</c:v>
                  </c:pt>
                  <c:pt idx="18">
                    <c:v>Identification</c:v>
                  </c:pt>
                  <c:pt idx="19">
                    <c:v>Identification</c:v>
                  </c:pt>
                  <c:pt idx="20">
                    <c:v>Crossmatch</c:v>
                  </c:pt>
                </c:lvl>
                <c:lvl>
                  <c:pt idx="0">
                    <c:v>Illumina</c:v>
                  </c:pt>
                  <c:pt idx="1">
                    <c:v>Illumina</c:v>
                  </c:pt>
                  <c:pt idx="2">
                    <c:v>Illumina</c:v>
                  </c:pt>
                  <c:pt idx="3">
                    <c:v>Illumina</c:v>
                  </c:pt>
                  <c:pt idx="4">
                    <c:v>ONT</c:v>
                  </c:pt>
                  <c:pt idx="5">
                    <c:v>ONT</c:v>
                  </c:pt>
                  <c:pt idx="6">
                    <c:v>ONT</c:v>
                  </c:pt>
                  <c:pt idx="7">
                    <c:v>SSO</c:v>
                  </c:pt>
                  <c:pt idx="8">
                    <c:v>SSO</c:v>
                  </c:pt>
                  <c:pt idx="9">
                    <c:v>SSP</c:v>
                  </c:pt>
                  <c:pt idx="10">
                    <c:v>qPCR</c:v>
                  </c:pt>
                  <c:pt idx="11">
                    <c:v>qPCR</c:v>
                  </c:pt>
                  <c:pt idx="12">
                    <c:v>Illumina</c:v>
                  </c:pt>
                  <c:pt idx="13">
                    <c:v>qPCR</c:v>
                  </c:pt>
                  <c:pt idx="14">
                    <c:v>qPCR LC480</c:v>
                  </c:pt>
                  <c:pt idx="15">
                    <c:v>dPCR</c:v>
                  </c:pt>
                  <c:pt idx="16">
                    <c:v>Luminex</c:v>
                  </c:pt>
                  <c:pt idx="17">
                    <c:v>Luminex</c:v>
                  </c:pt>
                  <c:pt idx="18">
                    <c:v>Luminex</c:v>
                  </c:pt>
                  <c:pt idx="19">
                    <c:v>Luminex</c:v>
                  </c:pt>
                  <c:pt idx="20">
                    <c:v>CMF</c:v>
                  </c:pt>
                </c:lvl>
                <c:lvl>
                  <c:pt idx="0">
                    <c:v>Eurobio-
GenDx</c:v>
                  </c:pt>
                  <c:pt idx="1">
                    <c:v>Werfen </c:v>
                  </c:pt>
                  <c:pt idx="2">
                    <c:v>Bionobis</c:v>
                  </c:pt>
                  <c:pt idx="3">
                    <c:v>Thermofisher
Scientific</c:v>
                  </c:pt>
                  <c:pt idx="4">
                    <c:v>Eurobio-
GenDx</c:v>
                  </c:pt>
                  <c:pt idx="5">
                    <c:v>Eurobio-
GenDx</c:v>
                  </c:pt>
                  <c:pt idx="6">
                    <c:v>Werfen Monolocus</c:v>
                  </c:pt>
                  <c:pt idx="7">
                    <c:v>Werfen</c:v>
                  </c:pt>
                  <c:pt idx="8">
                    <c:v>Thermofisher
Scientific</c:v>
                  </c:pt>
                  <c:pt idx="9">
                    <c:v>Thermofisher
Scientific</c:v>
                  </c:pt>
                  <c:pt idx="10">
                    <c:v>Bionobis</c:v>
                  </c:pt>
                  <c:pt idx="11">
                    <c:v>Eurobio-
GenDx</c:v>
                  </c:pt>
                  <c:pt idx="12">
                    <c:v>CareDx</c:v>
                  </c:pt>
                  <c:pt idx="13">
                    <c:v>Eurobio-
GenDx</c:v>
                  </c:pt>
                  <c:pt idx="14">
                    <c:v>Bionobis</c:v>
                  </c:pt>
                  <c:pt idx="15">
                    <c:v>Bionobis</c:v>
                  </c:pt>
                  <c:pt idx="16">
                    <c:v>Werfen</c:v>
                  </c:pt>
                  <c:pt idx="17">
                    <c:v>Thermofisher
Scientific</c:v>
                  </c:pt>
                  <c:pt idx="18">
                    <c:v>Werfen</c:v>
                  </c:pt>
                  <c:pt idx="19">
                    <c:v>Thermofisher
Scientific</c:v>
                  </c:pt>
                  <c:pt idx="20">
                    <c:v>Waters 
Biosciences</c:v>
                  </c:pt>
                </c:lvl>
              </c:multiLvlStrCache>
            </c:multiLvlStrRef>
          </c:cat>
          <c:val>
            <c:numRef>
              <c:f>'Figure vf'!$C$6:$W$6</c:f>
              <c:numCache>
                <c:formatCode>General</c:formatCode>
                <c:ptCount val="21"/>
                <c:pt idx="0" formatCode="#,##0.00">
                  <c:v>9.44</c:v>
                </c:pt>
                <c:pt idx="1">
                  <c:v>18.29</c:v>
                </c:pt>
                <c:pt idx="2">
                  <c:v>100000</c:v>
                </c:pt>
                <c:pt idx="3">
                  <c:v>100643.29</c:v>
                </c:pt>
                <c:pt idx="4">
                  <c:v>9.44</c:v>
                </c:pt>
                <c:pt idx="5">
                  <c:v>9.44</c:v>
                </c:pt>
                <c:pt idx="6">
                  <c:v>0</c:v>
                </c:pt>
                <c:pt idx="7">
                  <c:v>0</c:v>
                </c:pt>
                <c:pt idx="8">
                  <c:v>12.5</c:v>
                </c:pt>
                <c:pt idx="9">
                  <c:v>0</c:v>
                </c:pt>
                <c:pt idx="10">
                  <c:v>0</c:v>
                </c:pt>
                <c:pt idx="11">
                  <c:v>0</c:v>
                </c:pt>
                <c:pt idx="12">
                  <c:v>18.29</c:v>
                </c:pt>
                <c:pt idx="13">
                  <c:v>0</c:v>
                </c:pt>
                <c:pt idx="14">
                  <c:v>0</c:v>
                </c:pt>
                <c:pt idx="15">
                  <c:v>0</c:v>
                </c:pt>
                <c:pt idx="16">
                  <c:v>0</c:v>
                </c:pt>
                <c:pt idx="17">
                  <c:v>0</c:v>
                </c:pt>
                <c:pt idx="18">
                  <c:v>0</c:v>
                </c:pt>
                <c:pt idx="19">
                  <c:v>0</c:v>
                </c:pt>
                <c:pt idx="20">
                  <c:v>0</c:v>
                </c:pt>
              </c:numCache>
            </c:numRef>
          </c:val>
          <c:extLst>
            <c:ext xmlns:c16="http://schemas.microsoft.com/office/drawing/2014/chart" uri="{C3380CC4-5D6E-409C-BE32-E72D297353CC}">
              <c16:uniqueId val="{00000001-8352-4254-ABF7-CC5AAFBE7706}"/>
            </c:ext>
          </c:extLst>
        </c:ser>
        <c:ser>
          <c:idx val="2"/>
          <c:order val="2"/>
          <c:tx>
            <c:strRef>
              <c:f>'Figure vf'!$B$7</c:f>
              <c:strCache>
                <c:ptCount val="1"/>
                <c:pt idx="0">
                  <c:v>2</c:v>
                </c:pt>
              </c:strCache>
            </c:strRef>
          </c:tx>
          <c:spPr>
            <a:solidFill>
              <a:srgbClr val="6BA42C"/>
            </a:solidFill>
            <a:ln>
              <a:noFill/>
            </a:ln>
            <a:effectLst/>
          </c:spPr>
          <c:invertIfNegative val="0"/>
          <c:cat>
            <c:multiLvlStrRef>
              <c:f>'Figure vf'!$C$2:$W$4</c:f>
              <c:multiLvlStrCache>
                <c:ptCount val="21"/>
                <c:lvl>
                  <c:pt idx="0">
                    <c:v>NGSGo</c:v>
                  </c:pt>
                  <c:pt idx="1">
                    <c:v>MiaFora NGS Flex</c:v>
                  </c:pt>
                  <c:pt idx="2">
                    <c:v>Nanostar</c:v>
                  </c:pt>
                  <c:pt idx="3">
                    <c:v>Fastplex</c:v>
                  </c:pt>
                  <c:pt idx="4">
                    <c:v>NGSTurbo</c:v>
                  </c:pt>
                  <c:pt idx="5">
                    <c:v>NGSPronto</c:v>
                  </c:pt>
                  <c:pt idx="6">
                    <c:v>Monotype Combo</c:v>
                  </c:pt>
                  <c:pt idx="7">
                    <c:v>Typage HLA</c:v>
                  </c:pt>
                  <c:pt idx="8">
                    <c:v>Typage HLA</c:v>
                  </c:pt>
                  <c:pt idx="9">
                    <c:v>Typage HLA</c:v>
                  </c:pt>
                  <c:pt idx="10">
                    <c:v>Typage HLA</c:v>
                  </c:pt>
                  <c:pt idx="11">
                    <c:v>Typage HPA</c:v>
                  </c:pt>
                  <c:pt idx="12">
                    <c:v>Alloseq HCT</c:v>
                  </c:pt>
                  <c:pt idx="13">
                    <c:v>Chimérisme</c:v>
                  </c:pt>
                  <c:pt idx="14">
                    <c:v>Chimérisme</c:v>
                  </c:pt>
                  <c:pt idx="15">
                    <c:v>Chimérisme</c:v>
                  </c:pt>
                  <c:pt idx="16">
                    <c:v>Dépistage</c:v>
                  </c:pt>
                  <c:pt idx="17">
                    <c:v>Dépistage</c:v>
                  </c:pt>
                  <c:pt idx="18">
                    <c:v>Identification</c:v>
                  </c:pt>
                  <c:pt idx="19">
                    <c:v>Identification</c:v>
                  </c:pt>
                  <c:pt idx="20">
                    <c:v>Crossmatch</c:v>
                  </c:pt>
                </c:lvl>
                <c:lvl>
                  <c:pt idx="0">
                    <c:v>Illumina</c:v>
                  </c:pt>
                  <c:pt idx="1">
                    <c:v>Illumina</c:v>
                  </c:pt>
                  <c:pt idx="2">
                    <c:v>Illumina</c:v>
                  </c:pt>
                  <c:pt idx="3">
                    <c:v>Illumina</c:v>
                  </c:pt>
                  <c:pt idx="4">
                    <c:v>ONT</c:v>
                  </c:pt>
                  <c:pt idx="5">
                    <c:v>ONT</c:v>
                  </c:pt>
                  <c:pt idx="6">
                    <c:v>ONT</c:v>
                  </c:pt>
                  <c:pt idx="7">
                    <c:v>SSO</c:v>
                  </c:pt>
                  <c:pt idx="8">
                    <c:v>SSO</c:v>
                  </c:pt>
                  <c:pt idx="9">
                    <c:v>SSP</c:v>
                  </c:pt>
                  <c:pt idx="10">
                    <c:v>qPCR</c:v>
                  </c:pt>
                  <c:pt idx="11">
                    <c:v>qPCR</c:v>
                  </c:pt>
                  <c:pt idx="12">
                    <c:v>Illumina</c:v>
                  </c:pt>
                  <c:pt idx="13">
                    <c:v>qPCR</c:v>
                  </c:pt>
                  <c:pt idx="14">
                    <c:v>qPCR LC480</c:v>
                  </c:pt>
                  <c:pt idx="15">
                    <c:v>dPCR</c:v>
                  </c:pt>
                  <c:pt idx="16">
                    <c:v>Luminex</c:v>
                  </c:pt>
                  <c:pt idx="17">
                    <c:v>Luminex</c:v>
                  </c:pt>
                  <c:pt idx="18">
                    <c:v>Luminex</c:v>
                  </c:pt>
                  <c:pt idx="19">
                    <c:v>Luminex</c:v>
                  </c:pt>
                  <c:pt idx="20">
                    <c:v>CMF</c:v>
                  </c:pt>
                </c:lvl>
                <c:lvl>
                  <c:pt idx="0">
                    <c:v>Eurobio-
GenDx</c:v>
                  </c:pt>
                  <c:pt idx="1">
                    <c:v>Werfen </c:v>
                  </c:pt>
                  <c:pt idx="2">
                    <c:v>Bionobis</c:v>
                  </c:pt>
                  <c:pt idx="3">
                    <c:v>Thermofisher
Scientific</c:v>
                  </c:pt>
                  <c:pt idx="4">
                    <c:v>Eurobio-
GenDx</c:v>
                  </c:pt>
                  <c:pt idx="5">
                    <c:v>Eurobio-
GenDx</c:v>
                  </c:pt>
                  <c:pt idx="6">
                    <c:v>Werfen Monolocus</c:v>
                  </c:pt>
                  <c:pt idx="7">
                    <c:v>Werfen</c:v>
                  </c:pt>
                  <c:pt idx="8">
                    <c:v>Thermofisher
Scientific</c:v>
                  </c:pt>
                  <c:pt idx="9">
                    <c:v>Thermofisher
Scientific</c:v>
                  </c:pt>
                  <c:pt idx="10">
                    <c:v>Bionobis</c:v>
                  </c:pt>
                  <c:pt idx="11">
                    <c:v>Eurobio-
GenDx</c:v>
                  </c:pt>
                  <c:pt idx="12">
                    <c:v>CareDx</c:v>
                  </c:pt>
                  <c:pt idx="13">
                    <c:v>Eurobio-
GenDx</c:v>
                  </c:pt>
                  <c:pt idx="14">
                    <c:v>Bionobis</c:v>
                  </c:pt>
                  <c:pt idx="15">
                    <c:v>Bionobis</c:v>
                  </c:pt>
                  <c:pt idx="16">
                    <c:v>Werfen</c:v>
                  </c:pt>
                  <c:pt idx="17">
                    <c:v>Thermofisher
Scientific</c:v>
                  </c:pt>
                  <c:pt idx="18">
                    <c:v>Werfen</c:v>
                  </c:pt>
                  <c:pt idx="19">
                    <c:v>Thermofisher
Scientific</c:v>
                  </c:pt>
                  <c:pt idx="20">
                    <c:v>Waters 
Biosciences</c:v>
                  </c:pt>
                </c:lvl>
              </c:multiLvlStrCache>
            </c:multiLvlStrRef>
          </c:cat>
          <c:val>
            <c:numRef>
              <c:f>'Figure vf'!$C$7:$W$7</c:f>
              <c:numCache>
                <c:formatCode>General</c:formatCode>
                <c:ptCount val="21"/>
                <c:pt idx="0" formatCode="#,##0.00">
                  <c:v>467720.81</c:v>
                </c:pt>
                <c:pt idx="1">
                  <c:v>30792.74</c:v>
                </c:pt>
                <c:pt idx="2">
                  <c:v>0.06</c:v>
                </c:pt>
                <c:pt idx="3">
                  <c:v>31292.92</c:v>
                </c:pt>
                <c:pt idx="4">
                  <c:v>467720.81</c:v>
                </c:pt>
                <c:pt idx="5">
                  <c:v>467720.81</c:v>
                </c:pt>
                <c:pt idx="6">
                  <c:v>264725.64</c:v>
                </c:pt>
                <c:pt idx="7">
                  <c:v>0.52</c:v>
                </c:pt>
                <c:pt idx="8">
                  <c:v>156.77000000000001</c:v>
                </c:pt>
                <c:pt idx="9">
                  <c:v>1700</c:v>
                </c:pt>
                <c:pt idx="10">
                  <c:v>0</c:v>
                </c:pt>
                <c:pt idx="11">
                  <c:v>0</c:v>
                </c:pt>
                <c:pt idx="12">
                  <c:v>30799.59</c:v>
                </c:pt>
                <c:pt idx="13">
                  <c:v>665</c:v>
                </c:pt>
                <c:pt idx="14">
                  <c:v>3601.67</c:v>
                </c:pt>
                <c:pt idx="15">
                  <c:v>101.67</c:v>
                </c:pt>
                <c:pt idx="16">
                  <c:v>0.31</c:v>
                </c:pt>
                <c:pt idx="17">
                  <c:v>0.31</c:v>
                </c:pt>
                <c:pt idx="18">
                  <c:v>0.31</c:v>
                </c:pt>
                <c:pt idx="19">
                  <c:v>0.37</c:v>
                </c:pt>
                <c:pt idx="20">
                  <c:v>17300</c:v>
                </c:pt>
              </c:numCache>
            </c:numRef>
          </c:val>
          <c:extLst>
            <c:ext xmlns:c16="http://schemas.microsoft.com/office/drawing/2014/chart" uri="{C3380CC4-5D6E-409C-BE32-E72D297353CC}">
              <c16:uniqueId val="{00000002-8352-4254-ABF7-CC5AAFBE7706}"/>
            </c:ext>
          </c:extLst>
        </c:ser>
        <c:ser>
          <c:idx val="3"/>
          <c:order val="3"/>
          <c:tx>
            <c:strRef>
              <c:f>'Figure vf'!$B$8</c:f>
              <c:strCache>
                <c:ptCount val="1"/>
                <c:pt idx="0">
                  <c:v>1</c:v>
                </c:pt>
              </c:strCache>
            </c:strRef>
          </c:tx>
          <c:spPr>
            <a:solidFill>
              <a:srgbClr val="552579"/>
            </a:solidFill>
            <a:ln>
              <a:noFill/>
            </a:ln>
            <a:effectLst/>
          </c:spPr>
          <c:invertIfNegative val="0"/>
          <c:cat>
            <c:multiLvlStrRef>
              <c:f>'Figure vf'!$C$2:$W$4</c:f>
              <c:multiLvlStrCache>
                <c:ptCount val="21"/>
                <c:lvl>
                  <c:pt idx="0">
                    <c:v>NGSGo</c:v>
                  </c:pt>
                  <c:pt idx="1">
                    <c:v>MiaFora NGS Flex</c:v>
                  </c:pt>
                  <c:pt idx="2">
                    <c:v>Nanostar</c:v>
                  </c:pt>
                  <c:pt idx="3">
                    <c:v>Fastplex</c:v>
                  </c:pt>
                  <c:pt idx="4">
                    <c:v>NGSTurbo</c:v>
                  </c:pt>
                  <c:pt idx="5">
                    <c:v>NGSPronto</c:v>
                  </c:pt>
                  <c:pt idx="6">
                    <c:v>Monotype Combo</c:v>
                  </c:pt>
                  <c:pt idx="7">
                    <c:v>Typage HLA</c:v>
                  </c:pt>
                  <c:pt idx="8">
                    <c:v>Typage HLA</c:v>
                  </c:pt>
                  <c:pt idx="9">
                    <c:v>Typage HLA</c:v>
                  </c:pt>
                  <c:pt idx="10">
                    <c:v>Typage HLA</c:v>
                  </c:pt>
                  <c:pt idx="11">
                    <c:v>Typage HPA</c:v>
                  </c:pt>
                  <c:pt idx="12">
                    <c:v>Alloseq HCT</c:v>
                  </c:pt>
                  <c:pt idx="13">
                    <c:v>Chimérisme</c:v>
                  </c:pt>
                  <c:pt idx="14">
                    <c:v>Chimérisme</c:v>
                  </c:pt>
                  <c:pt idx="15">
                    <c:v>Chimérisme</c:v>
                  </c:pt>
                  <c:pt idx="16">
                    <c:v>Dépistage</c:v>
                  </c:pt>
                  <c:pt idx="17">
                    <c:v>Dépistage</c:v>
                  </c:pt>
                  <c:pt idx="18">
                    <c:v>Identification</c:v>
                  </c:pt>
                  <c:pt idx="19">
                    <c:v>Identification</c:v>
                  </c:pt>
                  <c:pt idx="20">
                    <c:v>Crossmatch</c:v>
                  </c:pt>
                </c:lvl>
                <c:lvl>
                  <c:pt idx="0">
                    <c:v>Illumina</c:v>
                  </c:pt>
                  <c:pt idx="1">
                    <c:v>Illumina</c:v>
                  </c:pt>
                  <c:pt idx="2">
                    <c:v>Illumina</c:v>
                  </c:pt>
                  <c:pt idx="3">
                    <c:v>Illumina</c:v>
                  </c:pt>
                  <c:pt idx="4">
                    <c:v>ONT</c:v>
                  </c:pt>
                  <c:pt idx="5">
                    <c:v>ONT</c:v>
                  </c:pt>
                  <c:pt idx="6">
                    <c:v>ONT</c:v>
                  </c:pt>
                  <c:pt idx="7">
                    <c:v>SSO</c:v>
                  </c:pt>
                  <c:pt idx="8">
                    <c:v>SSO</c:v>
                  </c:pt>
                  <c:pt idx="9">
                    <c:v>SSP</c:v>
                  </c:pt>
                  <c:pt idx="10">
                    <c:v>qPCR</c:v>
                  </c:pt>
                  <c:pt idx="11">
                    <c:v>qPCR</c:v>
                  </c:pt>
                  <c:pt idx="12">
                    <c:v>Illumina</c:v>
                  </c:pt>
                  <c:pt idx="13">
                    <c:v>qPCR</c:v>
                  </c:pt>
                  <c:pt idx="14">
                    <c:v>qPCR LC480</c:v>
                  </c:pt>
                  <c:pt idx="15">
                    <c:v>dPCR</c:v>
                  </c:pt>
                  <c:pt idx="16">
                    <c:v>Luminex</c:v>
                  </c:pt>
                  <c:pt idx="17">
                    <c:v>Luminex</c:v>
                  </c:pt>
                  <c:pt idx="18">
                    <c:v>Luminex</c:v>
                  </c:pt>
                  <c:pt idx="19">
                    <c:v>Luminex</c:v>
                  </c:pt>
                  <c:pt idx="20">
                    <c:v>CMF</c:v>
                  </c:pt>
                </c:lvl>
                <c:lvl>
                  <c:pt idx="0">
                    <c:v>Eurobio-
GenDx</c:v>
                  </c:pt>
                  <c:pt idx="1">
                    <c:v>Werfen </c:v>
                  </c:pt>
                  <c:pt idx="2">
                    <c:v>Bionobis</c:v>
                  </c:pt>
                  <c:pt idx="3">
                    <c:v>Thermofisher
Scientific</c:v>
                  </c:pt>
                  <c:pt idx="4">
                    <c:v>Eurobio-
GenDx</c:v>
                  </c:pt>
                  <c:pt idx="5">
                    <c:v>Eurobio-
GenDx</c:v>
                  </c:pt>
                  <c:pt idx="6">
                    <c:v>Werfen Monolocus</c:v>
                  </c:pt>
                  <c:pt idx="7">
                    <c:v>Werfen</c:v>
                  </c:pt>
                  <c:pt idx="8">
                    <c:v>Thermofisher
Scientific</c:v>
                  </c:pt>
                  <c:pt idx="9">
                    <c:v>Thermofisher
Scientific</c:v>
                  </c:pt>
                  <c:pt idx="10">
                    <c:v>Bionobis</c:v>
                  </c:pt>
                  <c:pt idx="11">
                    <c:v>Eurobio-
GenDx</c:v>
                  </c:pt>
                  <c:pt idx="12">
                    <c:v>CareDx</c:v>
                  </c:pt>
                  <c:pt idx="13">
                    <c:v>Eurobio-
GenDx</c:v>
                  </c:pt>
                  <c:pt idx="14">
                    <c:v>Bionobis</c:v>
                  </c:pt>
                  <c:pt idx="15">
                    <c:v>Bionobis</c:v>
                  </c:pt>
                  <c:pt idx="16">
                    <c:v>Werfen</c:v>
                  </c:pt>
                  <c:pt idx="17">
                    <c:v>Thermofisher
Scientific</c:v>
                  </c:pt>
                  <c:pt idx="18">
                    <c:v>Werfen</c:v>
                  </c:pt>
                  <c:pt idx="19">
                    <c:v>Thermofisher
Scientific</c:v>
                  </c:pt>
                  <c:pt idx="20">
                    <c:v>Waters 
Biosciences</c:v>
                  </c:pt>
                </c:lvl>
              </c:multiLvlStrCache>
            </c:multiLvlStrRef>
          </c:cat>
          <c:val>
            <c:numRef>
              <c:f>'Figure vf'!$C$8:$W$8</c:f>
              <c:numCache>
                <c:formatCode>General</c:formatCode>
                <c:ptCount val="21"/>
                <c:pt idx="0" formatCode="#,##0.00">
                  <c:v>1.29</c:v>
                </c:pt>
                <c:pt idx="1">
                  <c:v>1.28</c:v>
                </c:pt>
                <c:pt idx="2">
                  <c:v>300000</c:v>
                </c:pt>
                <c:pt idx="3">
                  <c:v>300001.59000000003</c:v>
                </c:pt>
                <c:pt idx="4">
                  <c:v>1.29</c:v>
                </c:pt>
                <c:pt idx="5">
                  <c:v>1.29</c:v>
                </c:pt>
                <c:pt idx="6">
                  <c:v>0</c:v>
                </c:pt>
                <c:pt idx="7">
                  <c:v>0</c:v>
                </c:pt>
                <c:pt idx="8">
                  <c:v>31.25</c:v>
                </c:pt>
                <c:pt idx="9">
                  <c:v>0</c:v>
                </c:pt>
                <c:pt idx="10">
                  <c:v>0</c:v>
                </c:pt>
                <c:pt idx="11">
                  <c:v>0</c:v>
                </c:pt>
                <c:pt idx="12">
                  <c:v>408.28</c:v>
                </c:pt>
                <c:pt idx="13">
                  <c:v>0</c:v>
                </c:pt>
                <c:pt idx="14">
                  <c:v>0</c:v>
                </c:pt>
                <c:pt idx="15">
                  <c:v>0</c:v>
                </c:pt>
                <c:pt idx="16">
                  <c:v>0.05</c:v>
                </c:pt>
                <c:pt idx="17">
                  <c:v>0.05</c:v>
                </c:pt>
                <c:pt idx="18">
                  <c:v>0.06</c:v>
                </c:pt>
                <c:pt idx="19">
                  <c:v>0</c:v>
                </c:pt>
                <c:pt idx="20">
                  <c:v>0</c:v>
                </c:pt>
              </c:numCache>
            </c:numRef>
          </c:val>
          <c:extLst>
            <c:ext xmlns:c16="http://schemas.microsoft.com/office/drawing/2014/chart" uri="{C3380CC4-5D6E-409C-BE32-E72D297353CC}">
              <c16:uniqueId val="{00000003-8352-4254-ABF7-CC5AAFBE7706}"/>
            </c:ext>
          </c:extLst>
        </c:ser>
        <c:dLbls>
          <c:showLegendKey val="0"/>
          <c:showVal val="0"/>
          <c:showCatName val="0"/>
          <c:showSerName val="0"/>
          <c:showPercent val="0"/>
          <c:showBubbleSize val="0"/>
        </c:dLbls>
        <c:gapWidth val="150"/>
        <c:overlap val="100"/>
        <c:axId val="813101928"/>
        <c:axId val="813099632"/>
      </c:barChart>
      <c:catAx>
        <c:axId val="81310192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r-FR"/>
          </a:p>
        </c:txPr>
        <c:crossAx val="813099632"/>
        <c:crosses val="autoZero"/>
        <c:auto val="1"/>
        <c:lblAlgn val="ctr"/>
        <c:lblOffset val="100"/>
        <c:noMultiLvlLbl val="0"/>
      </c:catAx>
      <c:valAx>
        <c:axId val="813099632"/>
        <c:scaling>
          <c:orientation val="minMax"/>
        </c:scaling>
        <c:delete val="0"/>
        <c:axPos val="l"/>
        <c:majorGridlines>
          <c:spPr>
            <a:ln w="9525" cap="flat" cmpd="sng" algn="ctr">
              <a:solidFill>
                <a:schemeClr val="tx1">
                  <a:lumMod val="15000"/>
                  <a:lumOff val="85000"/>
                </a:schemeClr>
              </a:solidFill>
              <a:round/>
            </a:ln>
            <a:effectLst/>
          </c:spPr>
        </c:majorGridlines>
        <c:numFmt formatCode="#,##0.0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r-FR"/>
          </a:p>
        </c:txPr>
        <c:crossAx val="813101928"/>
        <c:crosses val="autoZero"/>
        <c:crossBetween val="between"/>
        <c:majorUnit val="100000"/>
      </c:valAx>
      <c:spPr>
        <a:noFill/>
        <a:ln>
          <a:noFill/>
        </a:ln>
        <a:effectLst/>
      </c:spPr>
    </c:plotArea>
    <c:legend>
      <c:legendPos val="r"/>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r-FR"/>
        </a:p>
      </c:txPr>
    </c:legend>
    <c:plotVisOnly val="1"/>
    <c:dispBlanksAs val="gap"/>
    <c:showDLblsOverMax val="0"/>
  </c:chart>
  <c:spPr>
    <a:noFill/>
    <a:ln>
      <a:noFill/>
    </a:ln>
    <a:effectLst/>
  </c:spPr>
  <c:txPr>
    <a:bodyPr/>
    <a:lstStyle/>
    <a:p>
      <a:pPr>
        <a:defRPr/>
      </a:pPr>
      <a:endParaRPr lang="fr-FR"/>
    </a:p>
  </c:txPr>
  <c:externalData r:id="rId4">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9791EC7-2420-4452-8F88-8EE87F241E83}" type="datetimeFigureOut">
              <a:rPr lang="fr-FR" smtClean="0"/>
              <a:t>22/05/2026</a:t>
            </a:fld>
            <a:endParaRPr lang="fr-FR"/>
          </a:p>
        </p:txBody>
      </p:sp>
      <p:sp>
        <p:nvSpPr>
          <p:cNvPr id="4" name="Espace réservé de l'image des diapositives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commentair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6" name="Espace réservé du pied de page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1E5AA9E-FC57-4DEB-B253-12A7E09776BE}" type="slidenum">
              <a:rPr lang="fr-FR" smtClean="0"/>
              <a:t>‹N°›</a:t>
            </a:fld>
            <a:endParaRPr lang="fr-FR"/>
          </a:p>
        </p:txBody>
      </p:sp>
    </p:spTree>
    <p:extLst>
      <p:ext uri="{BB962C8B-B14F-4D97-AF65-F5344CB8AC3E}">
        <p14:creationId xmlns:p14="http://schemas.microsoft.com/office/powerpoint/2010/main" val="281562084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3" Type="http://schemas.openxmlformats.org/officeDocument/2006/relationships/hyperlink" Target="http://c.de/" TargetMode="External"/><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pPr marL="171450" indent="-171450">
              <a:buFont typeface="Wingdings" panose="05000000000000000000" pitchFamily="2" charset="2"/>
              <a:buChar char="Ø"/>
            </a:pPr>
            <a:endParaRPr lang="fr-FR" dirty="0">
              <a:ea typeface="Calibri"/>
              <a:cs typeface="Calibri"/>
            </a:endParaRPr>
          </a:p>
        </p:txBody>
      </p:sp>
      <p:sp>
        <p:nvSpPr>
          <p:cNvPr id="4" name="Espace réservé du numéro de diapositive 3"/>
          <p:cNvSpPr>
            <a:spLocks noGrp="1"/>
          </p:cNvSpPr>
          <p:nvPr>
            <p:ph type="sldNum" sz="quarter" idx="10"/>
          </p:nvPr>
        </p:nvSpPr>
        <p:spPr/>
        <p:txBody>
          <a:bodyPr/>
          <a:lstStyle/>
          <a:p>
            <a:fld id="{838F669E-3FB3-4C21-841C-E84EB08C0557}" type="slidenum">
              <a:rPr lang="fr-FR" smtClean="0"/>
              <a:t>1</a:t>
            </a:fld>
            <a:endParaRPr lang="fr-FR"/>
          </a:p>
        </p:txBody>
      </p:sp>
    </p:spTree>
    <p:extLst>
      <p:ext uri="{BB962C8B-B14F-4D97-AF65-F5344CB8AC3E}">
        <p14:creationId xmlns:p14="http://schemas.microsoft.com/office/powerpoint/2010/main" val="151690749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pPr marL="171450" indent="-171450">
              <a:buFont typeface="Wingdings" panose="05000000000000000000" pitchFamily="2" charset="2"/>
              <a:buChar char="Ø"/>
            </a:pPr>
            <a:endParaRPr lang="fr-FR" dirty="0">
              <a:ea typeface="Calibri"/>
              <a:cs typeface="Calibri"/>
            </a:endParaRPr>
          </a:p>
        </p:txBody>
      </p:sp>
      <p:sp>
        <p:nvSpPr>
          <p:cNvPr id="4" name="Espace réservé du numéro de diapositive 3"/>
          <p:cNvSpPr>
            <a:spLocks noGrp="1"/>
          </p:cNvSpPr>
          <p:nvPr>
            <p:ph type="sldNum" sz="quarter" idx="10"/>
          </p:nvPr>
        </p:nvSpPr>
        <p:spPr/>
        <p:txBody>
          <a:bodyPr/>
          <a:lstStyle/>
          <a:p>
            <a:fld id="{838F669E-3FB3-4C21-841C-E84EB08C0557}" type="slidenum">
              <a:rPr lang="fr-FR" smtClean="0">
                <a:solidFill>
                  <a:prstClr val="black"/>
                </a:solidFill>
              </a:rPr>
              <a:pPr/>
              <a:t>12</a:t>
            </a:fld>
            <a:endParaRPr lang="fr-FR">
              <a:solidFill>
                <a:prstClr val="black"/>
              </a:solidFill>
            </a:endParaRPr>
          </a:p>
        </p:txBody>
      </p:sp>
    </p:spTree>
    <p:extLst>
      <p:ext uri="{BB962C8B-B14F-4D97-AF65-F5344CB8AC3E}">
        <p14:creationId xmlns:p14="http://schemas.microsoft.com/office/powerpoint/2010/main" val="422491032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pPr marL="171450" indent="-171450">
              <a:buFont typeface="Wingdings" panose="05000000000000000000" pitchFamily="2" charset="2"/>
              <a:buChar char="Ø"/>
            </a:pPr>
            <a:endParaRPr lang="fr-FR" dirty="0">
              <a:ea typeface="Calibri"/>
              <a:cs typeface="Calibri"/>
            </a:endParaRPr>
          </a:p>
        </p:txBody>
      </p:sp>
      <p:sp>
        <p:nvSpPr>
          <p:cNvPr id="4" name="Espace réservé du numéro de diapositive 3"/>
          <p:cNvSpPr>
            <a:spLocks noGrp="1"/>
          </p:cNvSpPr>
          <p:nvPr>
            <p:ph type="sldNum" sz="quarter" idx="10"/>
          </p:nvPr>
        </p:nvSpPr>
        <p:spPr/>
        <p:txBody>
          <a:bodyPr/>
          <a:lstStyle/>
          <a:p>
            <a:fld id="{838F669E-3FB3-4C21-841C-E84EB08C0557}" type="slidenum">
              <a:rPr lang="fr-FR" smtClean="0">
                <a:solidFill>
                  <a:prstClr val="black"/>
                </a:solidFill>
              </a:rPr>
              <a:pPr/>
              <a:t>13</a:t>
            </a:fld>
            <a:endParaRPr lang="fr-FR">
              <a:solidFill>
                <a:prstClr val="black"/>
              </a:solidFill>
            </a:endParaRPr>
          </a:p>
        </p:txBody>
      </p:sp>
    </p:spTree>
    <p:extLst>
      <p:ext uri="{BB962C8B-B14F-4D97-AF65-F5344CB8AC3E}">
        <p14:creationId xmlns:p14="http://schemas.microsoft.com/office/powerpoint/2010/main" val="213585703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pPr marL="171450" indent="-171450">
              <a:buFont typeface="Wingdings" panose="05000000000000000000" pitchFamily="2" charset="2"/>
              <a:buChar char="Ø"/>
            </a:pPr>
            <a:endParaRPr lang="fr-FR" dirty="0">
              <a:ea typeface="Calibri"/>
              <a:cs typeface="Calibri"/>
            </a:endParaRPr>
          </a:p>
        </p:txBody>
      </p:sp>
      <p:sp>
        <p:nvSpPr>
          <p:cNvPr id="4" name="Espace réservé du numéro de diapositive 3"/>
          <p:cNvSpPr>
            <a:spLocks noGrp="1"/>
          </p:cNvSpPr>
          <p:nvPr>
            <p:ph type="sldNum" sz="quarter" idx="10"/>
          </p:nvPr>
        </p:nvSpPr>
        <p:spPr/>
        <p:txBody>
          <a:bodyPr/>
          <a:lstStyle/>
          <a:p>
            <a:fld id="{838F669E-3FB3-4C21-841C-E84EB08C0557}" type="slidenum">
              <a:rPr lang="fr-FR" smtClean="0">
                <a:solidFill>
                  <a:prstClr val="black"/>
                </a:solidFill>
              </a:rPr>
              <a:pPr/>
              <a:t>14</a:t>
            </a:fld>
            <a:endParaRPr lang="fr-FR">
              <a:solidFill>
                <a:prstClr val="black"/>
              </a:solidFill>
            </a:endParaRPr>
          </a:p>
        </p:txBody>
      </p:sp>
    </p:spTree>
    <p:extLst>
      <p:ext uri="{BB962C8B-B14F-4D97-AF65-F5344CB8AC3E}">
        <p14:creationId xmlns:p14="http://schemas.microsoft.com/office/powerpoint/2010/main" val="46844977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pPr marL="171450" indent="-171450">
              <a:buFont typeface="Wingdings" panose="05000000000000000000" pitchFamily="2" charset="2"/>
              <a:buChar char="Ø"/>
            </a:pPr>
            <a:endParaRPr lang="fr-FR" dirty="0">
              <a:ea typeface="Calibri"/>
              <a:cs typeface="Calibri"/>
            </a:endParaRPr>
          </a:p>
        </p:txBody>
      </p:sp>
      <p:sp>
        <p:nvSpPr>
          <p:cNvPr id="4" name="Espace réservé du numéro de diapositive 3"/>
          <p:cNvSpPr>
            <a:spLocks noGrp="1"/>
          </p:cNvSpPr>
          <p:nvPr>
            <p:ph type="sldNum" sz="quarter" idx="10"/>
          </p:nvPr>
        </p:nvSpPr>
        <p:spPr/>
        <p:txBody>
          <a:bodyPr/>
          <a:lstStyle/>
          <a:p>
            <a:fld id="{838F669E-3FB3-4C21-841C-E84EB08C0557}" type="slidenum">
              <a:rPr lang="fr-FR" smtClean="0">
                <a:solidFill>
                  <a:prstClr val="black"/>
                </a:solidFill>
              </a:rPr>
              <a:pPr/>
              <a:t>15</a:t>
            </a:fld>
            <a:endParaRPr lang="fr-FR">
              <a:solidFill>
                <a:prstClr val="black"/>
              </a:solidFill>
            </a:endParaRPr>
          </a:p>
        </p:txBody>
      </p:sp>
    </p:spTree>
    <p:extLst>
      <p:ext uri="{BB962C8B-B14F-4D97-AF65-F5344CB8AC3E}">
        <p14:creationId xmlns:p14="http://schemas.microsoft.com/office/powerpoint/2010/main" val="88948468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pPr marL="171450" indent="-171450">
              <a:buFont typeface="Wingdings" panose="05000000000000000000" pitchFamily="2" charset="2"/>
              <a:buChar char="Ø"/>
            </a:pPr>
            <a:endParaRPr lang="fr-FR" dirty="0">
              <a:ea typeface="Calibri"/>
              <a:cs typeface="Calibri"/>
            </a:endParaRPr>
          </a:p>
        </p:txBody>
      </p:sp>
      <p:sp>
        <p:nvSpPr>
          <p:cNvPr id="4" name="Espace réservé du numéro de diapositive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38F669E-3FB3-4C21-841C-E84EB08C0557}" type="slidenum">
              <a:rPr kumimoji="0" lang="fr-FR"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0" lang="fr-FR"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68328592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pPr marL="171450" indent="-171450">
              <a:buFont typeface="Wingdings" panose="05000000000000000000" pitchFamily="2" charset="2"/>
              <a:buChar char="Ø"/>
            </a:pPr>
            <a:endParaRPr lang="fr-FR" dirty="0">
              <a:ea typeface="Calibri"/>
              <a:cs typeface="Calibri"/>
            </a:endParaRPr>
          </a:p>
        </p:txBody>
      </p:sp>
      <p:sp>
        <p:nvSpPr>
          <p:cNvPr id="4" name="Espace réservé du numéro de diapositive 3"/>
          <p:cNvSpPr>
            <a:spLocks noGrp="1"/>
          </p:cNvSpPr>
          <p:nvPr>
            <p:ph type="sldNum" sz="quarter" idx="10"/>
          </p:nvPr>
        </p:nvSpPr>
        <p:spPr/>
        <p:txBody>
          <a:bodyPr/>
          <a:lstStyle/>
          <a:p>
            <a:fld id="{838F669E-3FB3-4C21-841C-E84EB08C0557}" type="slidenum">
              <a:rPr lang="fr-FR" smtClean="0">
                <a:solidFill>
                  <a:prstClr val="black"/>
                </a:solidFill>
              </a:rPr>
              <a:pPr/>
              <a:t>18</a:t>
            </a:fld>
            <a:endParaRPr lang="fr-FR">
              <a:solidFill>
                <a:prstClr val="black"/>
              </a:solidFill>
            </a:endParaRPr>
          </a:p>
        </p:txBody>
      </p:sp>
    </p:spTree>
    <p:extLst>
      <p:ext uri="{BB962C8B-B14F-4D97-AF65-F5344CB8AC3E}">
        <p14:creationId xmlns:p14="http://schemas.microsoft.com/office/powerpoint/2010/main" val="424528289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pPr marL="171450" indent="-171450">
              <a:buFont typeface="Wingdings" panose="05000000000000000000" pitchFamily="2" charset="2"/>
              <a:buChar char="Ø"/>
            </a:pPr>
            <a:endParaRPr lang="fr-FR" dirty="0">
              <a:ea typeface="Calibri"/>
              <a:cs typeface="Calibri"/>
            </a:endParaRPr>
          </a:p>
        </p:txBody>
      </p:sp>
      <p:sp>
        <p:nvSpPr>
          <p:cNvPr id="4" name="Espace réservé du numéro de diapositive 3"/>
          <p:cNvSpPr>
            <a:spLocks noGrp="1"/>
          </p:cNvSpPr>
          <p:nvPr>
            <p:ph type="sldNum" sz="quarter" idx="10"/>
          </p:nvPr>
        </p:nvSpPr>
        <p:spPr/>
        <p:txBody>
          <a:bodyPr/>
          <a:lstStyle/>
          <a:p>
            <a:fld id="{838F669E-3FB3-4C21-841C-E84EB08C0557}" type="slidenum">
              <a:rPr lang="fr-FR" smtClean="0">
                <a:solidFill>
                  <a:prstClr val="black"/>
                </a:solidFill>
              </a:rPr>
              <a:pPr/>
              <a:t>19</a:t>
            </a:fld>
            <a:endParaRPr lang="fr-FR">
              <a:solidFill>
                <a:prstClr val="black"/>
              </a:solidFill>
            </a:endParaRPr>
          </a:p>
        </p:txBody>
      </p:sp>
    </p:spTree>
    <p:extLst>
      <p:ext uri="{BB962C8B-B14F-4D97-AF65-F5344CB8AC3E}">
        <p14:creationId xmlns:p14="http://schemas.microsoft.com/office/powerpoint/2010/main" val="34486312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pPr marL="171450" indent="-171450">
              <a:buFont typeface="Wingdings" panose="05000000000000000000" pitchFamily="2" charset="2"/>
              <a:buChar char="Ø"/>
            </a:pPr>
            <a:endParaRPr lang="fr-FR" dirty="0">
              <a:ea typeface="Calibri"/>
              <a:cs typeface="Calibri"/>
            </a:endParaRPr>
          </a:p>
        </p:txBody>
      </p:sp>
      <p:sp>
        <p:nvSpPr>
          <p:cNvPr id="4" name="Espace réservé du numéro de diapositive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38F669E-3FB3-4C21-841C-E84EB08C0557}" type="slidenum">
              <a:rPr kumimoji="0" lang="fr-FR"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20</a:t>
            </a:fld>
            <a:endParaRPr kumimoji="0" lang="fr-FR"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91366115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pPr marL="171450" indent="-171450">
              <a:buFont typeface="Wingdings" panose="05000000000000000000" pitchFamily="2" charset="2"/>
              <a:buChar char="Ø"/>
            </a:pPr>
            <a:r>
              <a:rPr lang="fr-FR" dirty="0">
                <a:ea typeface="Calibri"/>
                <a:cs typeface="Calibri"/>
              </a:rPr>
              <a:t>Dr Caroline Sabatier, Médecin SRA Grand-Ouest, Réanimateur de formation (Espagne puis Pau), à l’ABM Direction Médicale et Scientifique, Direction du Prélèvement et de la Greffe –Organes-Tissus depuis 3 ans.</a:t>
            </a:r>
          </a:p>
        </p:txBody>
      </p:sp>
      <p:sp>
        <p:nvSpPr>
          <p:cNvPr id="4" name="Espace réservé du numéro de diapositive 3"/>
          <p:cNvSpPr>
            <a:spLocks noGrp="1"/>
          </p:cNvSpPr>
          <p:nvPr>
            <p:ph type="sldNum" sz="quarter" idx="10"/>
          </p:nvPr>
        </p:nvSpPr>
        <p:spPr/>
        <p:txBody>
          <a:bodyPr/>
          <a:lstStyle/>
          <a:p>
            <a:fld id="{838F669E-3FB3-4C21-841C-E84EB08C0557}" type="slidenum">
              <a:rPr lang="fr-FR" smtClean="0">
                <a:solidFill>
                  <a:prstClr val="black"/>
                </a:solidFill>
              </a:rPr>
              <a:pPr/>
              <a:t>21</a:t>
            </a:fld>
            <a:endParaRPr lang="fr-FR">
              <a:solidFill>
                <a:prstClr val="black"/>
              </a:solidFill>
            </a:endParaRPr>
          </a:p>
        </p:txBody>
      </p:sp>
    </p:spTree>
    <p:extLst>
      <p:ext uri="{BB962C8B-B14F-4D97-AF65-F5344CB8AC3E}">
        <p14:creationId xmlns:p14="http://schemas.microsoft.com/office/powerpoint/2010/main" val="106715732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pPr marL="171450" indent="-171450">
              <a:buFont typeface="Wingdings" panose="05000000000000000000" pitchFamily="2" charset="2"/>
              <a:buChar char="Ø"/>
            </a:pPr>
            <a:endParaRPr lang="fr-FR" dirty="0">
              <a:ea typeface="Calibri"/>
              <a:cs typeface="Calibri"/>
            </a:endParaRPr>
          </a:p>
        </p:txBody>
      </p:sp>
      <p:sp>
        <p:nvSpPr>
          <p:cNvPr id="4" name="Espace réservé du numéro de diapositive 3"/>
          <p:cNvSpPr>
            <a:spLocks noGrp="1"/>
          </p:cNvSpPr>
          <p:nvPr>
            <p:ph type="sldNum" sz="quarter" idx="10"/>
          </p:nvPr>
        </p:nvSpPr>
        <p:spPr/>
        <p:txBody>
          <a:bodyPr/>
          <a:lstStyle/>
          <a:p>
            <a:fld id="{838F669E-3FB3-4C21-841C-E84EB08C0557}" type="slidenum">
              <a:rPr lang="fr-FR" smtClean="0">
                <a:solidFill>
                  <a:prstClr val="black"/>
                </a:solidFill>
              </a:rPr>
              <a:pPr/>
              <a:t>22</a:t>
            </a:fld>
            <a:endParaRPr lang="fr-FR">
              <a:solidFill>
                <a:prstClr val="black"/>
              </a:solidFill>
            </a:endParaRPr>
          </a:p>
        </p:txBody>
      </p:sp>
    </p:spTree>
    <p:extLst>
      <p:ext uri="{BB962C8B-B14F-4D97-AF65-F5344CB8AC3E}">
        <p14:creationId xmlns:p14="http://schemas.microsoft.com/office/powerpoint/2010/main" val="300327129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pPr marL="171450" indent="-171450">
              <a:buFont typeface="Wingdings" panose="05000000000000000000" pitchFamily="2" charset="2"/>
              <a:buChar char="Ø"/>
            </a:pPr>
            <a:endParaRPr lang="fr-FR" dirty="0">
              <a:ea typeface="Calibri"/>
              <a:cs typeface="Calibri"/>
            </a:endParaRPr>
          </a:p>
        </p:txBody>
      </p:sp>
      <p:sp>
        <p:nvSpPr>
          <p:cNvPr id="4" name="Espace réservé du numéro de diapositive 3"/>
          <p:cNvSpPr>
            <a:spLocks noGrp="1"/>
          </p:cNvSpPr>
          <p:nvPr>
            <p:ph type="sldNum" sz="quarter" idx="10"/>
          </p:nvPr>
        </p:nvSpPr>
        <p:spPr/>
        <p:txBody>
          <a:bodyPr/>
          <a:lstStyle/>
          <a:p>
            <a:fld id="{838F669E-3FB3-4C21-841C-E84EB08C0557}" type="slidenum">
              <a:rPr lang="fr-FR" smtClean="0"/>
              <a:t>2</a:t>
            </a:fld>
            <a:endParaRPr lang="fr-FR"/>
          </a:p>
        </p:txBody>
      </p:sp>
    </p:spTree>
    <p:extLst>
      <p:ext uri="{BB962C8B-B14F-4D97-AF65-F5344CB8AC3E}">
        <p14:creationId xmlns:p14="http://schemas.microsoft.com/office/powerpoint/2010/main" val="134634259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pPr marL="171450" indent="-171450">
              <a:buFont typeface="Wingdings" panose="05000000000000000000" pitchFamily="2" charset="2"/>
              <a:buChar char="Ø"/>
            </a:pPr>
            <a:endParaRPr lang="fr-FR" dirty="0">
              <a:ea typeface="Calibri"/>
              <a:cs typeface="Calibri"/>
            </a:endParaRPr>
          </a:p>
        </p:txBody>
      </p:sp>
      <p:sp>
        <p:nvSpPr>
          <p:cNvPr id="4" name="Espace réservé du numéro de diapositive 3"/>
          <p:cNvSpPr>
            <a:spLocks noGrp="1"/>
          </p:cNvSpPr>
          <p:nvPr>
            <p:ph type="sldNum" sz="quarter" idx="10"/>
          </p:nvPr>
        </p:nvSpPr>
        <p:spPr/>
        <p:txBody>
          <a:bodyPr/>
          <a:lstStyle/>
          <a:p>
            <a:fld id="{838F669E-3FB3-4C21-841C-E84EB08C0557}" type="slidenum">
              <a:rPr lang="fr-FR" smtClean="0">
                <a:solidFill>
                  <a:prstClr val="black"/>
                </a:solidFill>
              </a:rPr>
              <a:pPr/>
              <a:t>23</a:t>
            </a:fld>
            <a:endParaRPr lang="fr-FR">
              <a:solidFill>
                <a:prstClr val="black"/>
              </a:solidFill>
            </a:endParaRPr>
          </a:p>
        </p:txBody>
      </p:sp>
    </p:spTree>
    <p:extLst>
      <p:ext uri="{BB962C8B-B14F-4D97-AF65-F5344CB8AC3E}">
        <p14:creationId xmlns:p14="http://schemas.microsoft.com/office/powerpoint/2010/main" val="207187658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pPr marL="171450" indent="-171450">
              <a:buFont typeface="Wingdings" panose="05000000000000000000" pitchFamily="2" charset="2"/>
              <a:buChar char="Ø"/>
            </a:pPr>
            <a:endParaRPr lang="fr-FR" dirty="0">
              <a:ea typeface="Calibri"/>
              <a:cs typeface="Calibri"/>
            </a:endParaRPr>
          </a:p>
        </p:txBody>
      </p:sp>
      <p:sp>
        <p:nvSpPr>
          <p:cNvPr id="4" name="Espace réservé du numéro de diapositive 3"/>
          <p:cNvSpPr>
            <a:spLocks noGrp="1"/>
          </p:cNvSpPr>
          <p:nvPr>
            <p:ph type="sldNum" sz="quarter" idx="10"/>
          </p:nvPr>
        </p:nvSpPr>
        <p:spPr/>
        <p:txBody>
          <a:bodyPr/>
          <a:lstStyle/>
          <a:p>
            <a:fld id="{838F669E-3FB3-4C21-841C-E84EB08C0557}" type="slidenum">
              <a:rPr lang="fr-FR" smtClean="0">
                <a:solidFill>
                  <a:prstClr val="black"/>
                </a:solidFill>
              </a:rPr>
              <a:pPr/>
              <a:t>24</a:t>
            </a:fld>
            <a:endParaRPr lang="fr-FR">
              <a:solidFill>
                <a:prstClr val="black"/>
              </a:solidFill>
            </a:endParaRPr>
          </a:p>
        </p:txBody>
      </p:sp>
    </p:spTree>
    <p:extLst>
      <p:ext uri="{BB962C8B-B14F-4D97-AF65-F5344CB8AC3E}">
        <p14:creationId xmlns:p14="http://schemas.microsoft.com/office/powerpoint/2010/main" val="197020930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pPr marL="171450" indent="-171450">
              <a:buFont typeface="Wingdings" panose="05000000000000000000" pitchFamily="2" charset="2"/>
              <a:buChar char="Ø"/>
            </a:pPr>
            <a:endParaRPr lang="fr-FR" dirty="0">
              <a:ea typeface="Calibri"/>
              <a:cs typeface="Calibri"/>
            </a:endParaRPr>
          </a:p>
        </p:txBody>
      </p:sp>
      <p:sp>
        <p:nvSpPr>
          <p:cNvPr id="4" name="Espace réservé du numéro de diapositive 3"/>
          <p:cNvSpPr>
            <a:spLocks noGrp="1"/>
          </p:cNvSpPr>
          <p:nvPr>
            <p:ph type="sldNum" sz="quarter" idx="10"/>
          </p:nvPr>
        </p:nvSpPr>
        <p:spPr/>
        <p:txBody>
          <a:bodyPr/>
          <a:lstStyle/>
          <a:p>
            <a:fld id="{838F669E-3FB3-4C21-841C-E84EB08C0557}" type="slidenum">
              <a:rPr lang="fr-FR" smtClean="0">
                <a:solidFill>
                  <a:prstClr val="black"/>
                </a:solidFill>
              </a:rPr>
              <a:pPr/>
              <a:t>25</a:t>
            </a:fld>
            <a:endParaRPr lang="fr-FR">
              <a:solidFill>
                <a:prstClr val="black"/>
              </a:solidFill>
            </a:endParaRPr>
          </a:p>
        </p:txBody>
      </p:sp>
    </p:spTree>
    <p:extLst>
      <p:ext uri="{BB962C8B-B14F-4D97-AF65-F5344CB8AC3E}">
        <p14:creationId xmlns:p14="http://schemas.microsoft.com/office/powerpoint/2010/main" val="233218496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pPr marL="171450" indent="-171450">
              <a:buFont typeface="Wingdings" panose="05000000000000000000" pitchFamily="2" charset="2"/>
              <a:buChar char="Ø"/>
            </a:pPr>
            <a:endParaRPr lang="fr-FR" dirty="0">
              <a:ea typeface="Calibri"/>
              <a:cs typeface="Calibri"/>
            </a:endParaRPr>
          </a:p>
        </p:txBody>
      </p:sp>
      <p:sp>
        <p:nvSpPr>
          <p:cNvPr id="4" name="Espace réservé du numéro de diapositive 3"/>
          <p:cNvSpPr>
            <a:spLocks noGrp="1"/>
          </p:cNvSpPr>
          <p:nvPr>
            <p:ph type="sldNum" sz="quarter" idx="10"/>
          </p:nvPr>
        </p:nvSpPr>
        <p:spPr/>
        <p:txBody>
          <a:bodyPr/>
          <a:lstStyle/>
          <a:p>
            <a:fld id="{838F669E-3FB3-4C21-841C-E84EB08C0557}" type="slidenum">
              <a:rPr lang="fr-FR" smtClean="0">
                <a:solidFill>
                  <a:prstClr val="black"/>
                </a:solidFill>
              </a:rPr>
              <a:pPr/>
              <a:t>26</a:t>
            </a:fld>
            <a:endParaRPr lang="fr-FR">
              <a:solidFill>
                <a:prstClr val="black"/>
              </a:solidFill>
            </a:endParaRPr>
          </a:p>
        </p:txBody>
      </p:sp>
    </p:spTree>
    <p:extLst>
      <p:ext uri="{BB962C8B-B14F-4D97-AF65-F5344CB8AC3E}">
        <p14:creationId xmlns:p14="http://schemas.microsoft.com/office/powerpoint/2010/main" val="297323498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pPr marL="171450" indent="-171450">
              <a:buFont typeface="Wingdings" panose="05000000000000000000" pitchFamily="2" charset="2"/>
              <a:buChar char="Ø"/>
            </a:pPr>
            <a:endParaRPr lang="fr-FR" dirty="0">
              <a:ea typeface="Calibri"/>
              <a:cs typeface="Calibri"/>
            </a:endParaRPr>
          </a:p>
        </p:txBody>
      </p:sp>
      <p:sp>
        <p:nvSpPr>
          <p:cNvPr id="4" name="Espace réservé du numéro de diapositive 3"/>
          <p:cNvSpPr>
            <a:spLocks noGrp="1"/>
          </p:cNvSpPr>
          <p:nvPr>
            <p:ph type="sldNum" sz="quarter" idx="10"/>
          </p:nvPr>
        </p:nvSpPr>
        <p:spPr/>
        <p:txBody>
          <a:bodyPr/>
          <a:lstStyle/>
          <a:p>
            <a:fld id="{838F669E-3FB3-4C21-841C-E84EB08C0557}" type="slidenum">
              <a:rPr lang="fr-FR" smtClean="0">
                <a:solidFill>
                  <a:prstClr val="black"/>
                </a:solidFill>
              </a:rPr>
              <a:pPr/>
              <a:t>27</a:t>
            </a:fld>
            <a:endParaRPr lang="fr-FR">
              <a:solidFill>
                <a:prstClr val="black"/>
              </a:solidFill>
            </a:endParaRPr>
          </a:p>
        </p:txBody>
      </p:sp>
    </p:spTree>
    <p:extLst>
      <p:ext uri="{BB962C8B-B14F-4D97-AF65-F5344CB8AC3E}">
        <p14:creationId xmlns:p14="http://schemas.microsoft.com/office/powerpoint/2010/main" val="121413787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pPr marL="171450" indent="-171450">
              <a:buFont typeface="Wingdings" panose="05000000000000000000" pitchFamily="2" charset="2"/>
              <a:buChar char="Ø"/>
            </a:pPr>
            <a:endParaRPr lang="fr-FR" dirty="0">
              <a:ea typeface="Calibri"/>
              <a:cs typeface="Calibri"/>
            </a:endParaRPr>
          </a:p>
        </p:txBody>
      </p:sp>
      <p:sp>
        <p:nvSpPr>
          <p:cNvPr id="4" name="Espace réservé du numéro de diapositive 3"/>
          <p:cNvSpPr>
            <a:spLocks noGrp="1"/>
          </p:cNvSpPr>
          <p:nvPr>
            <p:ph type="sldNum" sz="quarter" idx="10"/>
          </p:nvPr>
        </p:nvSpPr>
        <p:spPr/>
        <p:txBody>
          <a:bodyPr/>
          <a:lstStyle/>
          <a:p>
            <a:fld id="{838F669E-3FB3-4C21-841C-E84EB08C0557}" type="slidenum">
              <a:rPr lang="fr-FR" smtClean="0">
                <a:solidFill>
                  <a:prstClr val="black"/>
                </a:solidFill>
              </a:rPr>
              <a:pPr/>
              <a:t>28</a:t>
            </a:fld>
            <a:endParaRPr lang="fr-FR">
              <a:solidFill>
                <a:prstClr val="black"/>
              </a:solidFill>
            </a:endParaRPr>
          </a:p>
        </p:txBody>
      </p:sp>
    </p:spTree>
    <p:extLst>
      <p:ext uri="{BB962C8B-B14F-4D97-AF65-F5344CB8AC3E}">
        <p14:creationId xmlns:p14="http://schemas.microsoft.com/office/powerpoint/2010/main" val="92060762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38F669E-3FB3-4C21-841C-E84EB08C0557}" type="slidenum">
              <a:rPr kumimoji="0" lang="fr-FR"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29</a:t>
            </a:fld>
            <a:endParaRPr kumimoji="0" lang="fr-FR"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793721912"/>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38F669E-3FB3-4C21-841C-E84EB08C0557}" type="slidenum">
              <a:rPr kumimoji="0" lang="fr-FR"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30</a:t>
            </a:fld>
            <a:endParaRPr kumimoji="0" lang="fr-FR"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687788511"/>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38F669E-3FB3-4C21-841C-E84EB08C0557}" type="slidenum">
              <a:rPr kumimoji="0" lang="fr-FR"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31</a:t>
            </a:fld>
            <a:endParaRPr kumimoji="0" lang="fr-FR"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711417457"/>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pPr marL="171450" indent="-171450">
              <a:buFont typeface="Wingdings" panose="05000000000000000000" pitchFamily="2" charset="2"/>
              <a:buChar char="Ø"/>
            </a:pPr>
            <a:endParaRPr lang="fr-FR" dirty="0">
              <a:ea typeface="Calibri"/>
              <a:cs typeface="Calibri"/>
            </a:endParaRPr>
          </a:p>
        </p:txBody>
      </p:sp>
      <p:sp>
        <p:nvSpPr>
          <p:cNvPr id="4" name="Espace réservé du numéro de diapositive 3"/>
          <p:cNvSpPr>
            <a:spLocks noGrp="1"/>
          </p:cNvSpPr>
          <p:nvPr>
            <p:ph type="sldNum" sz="quarter" idx="10"/>
          </p:nvPr>
        </p:nvSpPr>
        <p:spPr/>
        <p:txBody>
          <a:bodyPr/>
          <a:lstStyle/>
          <a:p>
            <a:fld id="{838F669E-3FB3-4C21-841C-E84EB08C0557}" type="slidenum">
              <a:rPr lang="fr-FR" smtClean="0">
                <a:solidFill>
                  <a:prstClr val="black"/>
                </a:solidFill>
              </a:rPr>
              <a:pPr/>
              <a:t>33</a:t>
            </a:fld>
            <a:endParaRPr lang="fr-FR">
              <a:solidFill>
                <a:prstClr val="black"/>
              </a:solidFill>
            </a:endParaRPr>
          </a:p>
        </p:txBody>
      </p:sp>
    </p:spTree>
    <p:extLst>
      <p:ext uri="{BB962C8B-B14F-4D97-AF65-F5344CB8AC3E}">
        <p14:creationId xmlns:p14="http://schemas.microsoft.com/office/powerpoint/2010/main" val="48946433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dirty="0"/>
              <a:t>Le virtuel est extrêmement matériel !</a:t>
            </a:r>
          </a:p>
          <a:p>
            <a:endParaRPr lang="fr-FR" dirty="0"/>
          </a:p>
          <a:p>
            <a:r>
              <a:rPr lang="fr-FR" sz="1800" b="0" i="0" u="none" strike="noStrike" dirty="0">
                <a:solidFill>
                  <a:srgbClr val="000000"/>
                </a:solidFill>
                <a:effectLst/>
                <a:latin typeface="Arial" panose="020B0604020202020204" pitchFamily="34" charset="0"/>
              </a:rPr>
              <a:t>Réaliser le tri régulier des biothèques (sérothèques, </a:t>
            </a:r>
            <a:r>
              <a:rPr lang="fr-FR" sz="1800" b="0" i="0" u="none" strike="noStrike" dirty="0" err="1">
                <a:solidFill>
                  <a:srgbClr val="000000"/>
                </a:solidFill>
                <a:effectLst/>
                <a:latin typeface="Arial" panose="020B0604020202020204" pitchFamily="34" charset="0"/>
              </a:rPr>
              <a:t>aliquots</a:t>
            </a:r>
            <a:r>
              <a:rPr lang="fr-FR" sz="1800" b="0" i="0" u="none" strike="noStrike" dirty="0">
                <a:solidFill>
                  <a:srgbClr val="000000"/>
                </a:solidFill>
                <a:effectLst/>
                <a:latin typeface="Arial" panose="020B0604020202020204" pitchFamily="34" charset="0"/>
              </a:rPr>
              <a:t> de sang et </a:t>
            </a:r>
            <a:r>
              <a:rPr lang="fr-FR" sz="1800" b="0" i="0" u="none" strike="noStrike" dirty="0" err="1">
                <a:solidFill>
                  <a:srgbClr val="000000"/>
                </a:solidFill>
                <a:effectLst/>
                <a:latin typeface="Arial" panose="020B0604020202020204" pitchFamily="34" charset="0"/>
              </a:rPr>
              <a:t>DNAthèque</a:t>
            </a:r>
            <a:r>
              <a:rPr lang="fr-FR" sz="1800" b="0" i="0" u="none" strike="noStrike" dirty="0">
                <a:solidFill>
                  <a:srgbClr val="000000"/>
                </a:solidFill>
                <a:effectLst/>
                <a:latin typeface="Arial" panose="020B0604020202020204" pitchFamily="34" charset="0"/>
              </a:rPr>
              <a:t>). Le travail de tri de la sérothèque HLA, à hauteur de 75%, par une technicienne pendant 4 mois à temps plein a déjà permis de jeter plus de 600 boîtes soit un peu plus d‘un congélateur -80°C. Pour la conservation des ADN, un nouvel algorithme de conservation a été mis en place en juillet 2025. Par exemple, les ADN des donneurs volontaires de moelle osseuse à l’inscription ne sont plus stockés. Seul le sang est gardé pendant 3 mois le temps de valider le typage HLA et d’y revenir éventuellement. Ceci permet de libérer 1500 à 2000 </a:t>
            </a:r>
            <a:r>
              <a:rPr lang="fr-FR" sz="1800" b="0" i="0" u="none" strike="noStrike" dirty="0" err="1">
                <a:solidFill>
                  <a:srgbClr val="000000"/>
                </a:solidFill>
                <a:effectLst/>
                <a:latin typeface="Arial" panose="020B0604020202020204" pitchFamily="34" charset="0"/>
              </a:rPr>
              <a:t>aliquots</a:t>
            </a:r>
            <a:r>
              <a:rPr lang="fr-FR" sz="1800" b="0" i="0" u="none" strike="noStrike" dirty="0">
                <a:solidFill>
                  <a:srgbClr val="000000"/>
                </a:solidFill>
                <a:effectLst/>
                <a:latin typeface="Arial" panose="020B0604020202020204" pitchFamily="34" charset="0"/>
              </a:rPr>
              <a:t> d’ADN des congélateurs annuellement soit 2 étagères de congélateur -80°</a:t>
            </a:r>
            <a:r>
              <a:rPr lang="fr-FR" sz="1800" b="0" i="0" u="sng" strike="noStrike" dirty="0">
                <a:solidFill>
                  <a:srgbClr val="1155CC"/>
                </a:solidFill>
                <a:effectLst/>
                <a:latin typeface="Arial" panose="020B0604020202020204" pitchFamily="34" charset="0"/>
                <a:hlinkClick r:id="rId3"/>
              </a:rPr>
              <a:t>C. De</a:t>
            </a:r>
            <a:r>
              <a:rPr lang="fr-FR" sz="1800" b="0" i="0" u="none" strike="noStrike" dirty="0">
                <a:solidFill>
                  <a:srgbClr val="000000"/>
                </a:solidFill>
                <a:effectLst/>
                <a:latin typeface="Arial" panose="020B0604020202020204" pitchFamily="34" charset="0"/>
              </a:rPr>
              <a:t> la même façon les </a:t>
            </a:r>
            <a:r>
              <a:rPr lang="fr-FR" sz="1800" b="0" i="0" u="none" strike="noStrike" dirty="0" err="1">
                <a:solidFill>
                  <a:srgbClr val="000000"/>
                </a:solidFill>
                <a:effectLst/>
                <a:latin typeface="Arial" panose="020B0604020202020204" pitchFamily="34" charset="0"/>
              </a:rPr>
              <a:t>aliquots</a:t>
            </a:r>
            <a:r>
              <a:rPr lang="fr-FR" sz="1800" b="0" i="0" u="none" strike="noStrike" dirty="0">
                <a:solidFill>
                  <a:srgbClr val="000000"/>
                </a:solidFill>
                <a:effectLst/>
                <a:latin typeface="Arial" panose="020B0604020202020204" pitchFamily="34" charset="0"/>
              </a:rPr>
              <a:t> d’ADN issus des quantification en chimérisme ne sont plus conservés définitivement, ils sont jetés au bout de 3 mois, libérant plus de 8 boîtes de 100 </a:t>
            </a:r>
            <a:r>
              <a:rPr lang="fr-FR" sz="1800" b="0" i="0" u="none" strike="noStrike" dirty="0" err="1">
                <a:solidFill>
                  <a:srgbClr val="000000"/>
                </a:solidFill>
                <a:effectLst/>
                <a:latin typeface="Arial" panose="020B0604020202020204" pitchFamily="34" charset="0"/>
              </a:rPr>
              <a:t>aliquots</a:t>
            </a:r>
            <a:r>
              <a:rPr lang="fr-FR" sz="1800" b="0" i="0" u="none" strike="noStrike" dirty="0">
                <a:solidFill>
                  <a:srgbClr val="000000"/>
                </a:solidFill>
                <a:effectLst/>
                <a:latin typeface="Arial" panose="020B0604020202020204" pitchFamily="34" charset="0"/>
              </a:rPr>
              <a:t>/an dans les congélateurs -80°C. </a:t>
            </a:r>
            <a:endParaRPr lang="fr-FR" dirty="0"/>
          </a:p>
        </p:txBody>
      </p:sp>
      <p:sp>
        <p:nvSpPr>
          <p:cNvPr id="4" name="Espace réservé du numéro de diapositive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38F669E-3FB3-4C21-841C-E84EB08C0557}" type="slidenum">
              <a:rPr kumimoji="0" lang="fr-FR"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fr-FR"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66606908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pPr marL="171450" indent="-171450">
              <a:buFont typeface="Wingdings" panose="05000000000000000000" pitchFamily="2" charset="2"/>
              <a:buChar char="Ø"/>
            </a:pPr>
            <a:endParaRPr lang="fr-FR" dirty="0">
              <a:ea typeface="Calibri"/>
              <a:cs typeface="Calibri"/>
            </a:endParaRPr>
          </a:p>
        </p:txBody>
      </p:sp>
      <p:sp>
        <p:nvSpPr>
          <p:cNvPr id="4" name="Espace réservé du numéro de diapositive 3"/>
          <p:cNvSpPr>
            <a:spLocks noGrp="1"/>
          </p:cNvSpPr>
          <p:nvPr>
            <p:ph type="sldNum" sz="quarter" idx="10"/>
          </p:nvPr>
        </p:nvSpPr>
        <p:spPr/>
        <p:txBody>
          <a:bodyPr/>
          <a:lstStyle/>
          <a:p>
            <a:fld id="{838F669E-3FB3-4C21-841C-E84EB08C0557}" type="slidenum">
              <a:rPr lang="fr-FR" smtClean="0">
                <a:solidFill>
                  <a:prstClr val="black"/>
                </a:solidFill>
              </a:rPr>
              <a:pPr/>
              <a:t>6</a:t>
            </a:fld>
            <a:endParaRPr lang="fr-FR">
              <a:solidFill>
                <a:prstClr val="black"/>
              </a:solidFill>
            </a:endParaRPr>
          </a:p>
        </p:txBody>
      </p:sp>
    </p:spTree>
    <p:extLst>
      <p:ext uri="{BB962C8B-B14F-4D97-AF65-F5344CB8AC3E}">
        <p14:creationId xmlns:p14="http://schemas.microsoft.com/office/powerpoint/2010/main" val="113409355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pPr marL="171450" indent="-171450">
              <a:buFont typeface="Wingdings" panose="05000000000000000000" pitchFamily="2" charset="2"/>
              <a:buChar char="Ø"/>
            </a:pPr>
            <a:endParaRPr lang="fr-FR" dirty="0">
              <a:ea typeface="Calibri"/>
              <a:cs typeface="Calibri"/>
            </a:endParaRPr>
          </a:p>
        </p:txBody>
      </p:sp>
      <p:sp>
        <p:nvSpPr>
          <p:cNvPr id="4" name="Espace réservé du numéro de diapositive 3"/>
          <p:cNvSpPr>
            <a:spLocks noGrp="1"/>
          </p:cNvSpPr>
          <p:nvPr>
            <p:ph type="sldNum" sz="quarter" idx="10"/>
          </p:nvPr>
        </p:nvSpPr>
        <p:spPr/>
        <p:txBody>
          <a:bodyPr/>
          <a:lstStyle/>
          <a:p>
            <a:fld id="{838F669E-3FB3-4C21-841C-E84EB08C0557}" type="slidenum">
              <a:rPr lang="fr-FR" smtClean="0">
                <a:solidFill>
                  <a:prstClr val="black"/>
                </a:solidFill>
              </a:rPr>
              <a:pPr/>
              <a:t>7</a:t>
            </a:fld>
            <a:endParaRPr lang="fr-FR">
              <a:solidFill>
                <a:prstClr val="black"/>
              </a:solidFill>
            </a:endParaRPr>
          </a:p>
        </p:txBody>
      </p:sp>
    </p:spTree>
    <p:extLst>
      <p:ext uri="{BB962C8B-B14F-4D97-AF65-F5344CB8AC3E}">
        <p14:creationId xmlns:p14="http://schemas.microsoft.com/office/powerpoint/2010/main" val="126245320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pPr marL="171450" indent="-171450">
              <a:buFont typeface="Wingdings" panose="05000000000000000000" pitchFamily="2" charset="2"/>
              <a:buChar char="Ø"/>
            </a:pPr>
            <a:endParaRPr lang="fr-FR" dirty="0">
              <a:ea typeface="Calibri"/>
              <a:cs typeface="Calibri"/>
            </a:endParaRPr>
          </a:p>
        </p:txBody>
      </p:sp>
      <p:sp>
        <p:nvSpPr>
          <p:cNvPr id="4" name="Espace réservé du numéro de diapositive 3"/>
          <p:cNvSpPr>
            <a:spLocks noGrp="1"/>
          </p:cNvSpPr>
          <p:nvPr>
            <p:ph type="sldNum" sz="quarter" idx="10"/>
          </p:nvPr>
        </p:nvSpPr>
        <p:spPr/>
        <p:txBody>
          <a:bodyPr/>
          <a:lstStyle/>
          <a:p>
            <a:fld id="{838F669E-3FB3-4C21-841C-E84EB08C0557}" type="slidenum">
              <a:rPr lang="fr-FR" smtClean="0">
                <a:solidFill>
                  <a:prstClr val="black"/>
                </a:solidFill>
              </a:rPr>
              <a:pPr/>
              <a:t>8</a:t>
            </a:fld>
            <a:endParaRPr lang="fr-FR">
              <a:solidFill>
                <a:prstClr val="black"/>
              </a:solidFill>
            </a:endParaRPr>
          </a:p>
        </p:txBody>
      </p:sp>
    </p:spTree>
    <p:extLst>
      <p:ext uri="{BB962C8B-B14F-4D97-AF65-F5344CB8AC3E}">
        <p14:creationId xmlns:p14="http://schemas.microsoft.com/office/powerpoint/2010/main" val="386704539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pPr marL="171450" indent="-171450">
              <a:buFont typeface="Wingdings" panose="05000000000000000000" pitchFamily="2" charset="2"/>
              <a:buChar char="Ø"/>
            </a:pPr>
            <a:endParaRPr lang="fr-FR" dirty="0">
              <a:ea typeface="Calibri"/>
              <a:cs typeface="Calibri"/>
            </a:endParaRPr>
          </a:p>
        </p:txBody>
      </p:sp>
      <p:sp>
        <p:nvSpPr>
          <p:cNvPr id="4" name="Espace réservé du numéro de diapositive 3"/>
          <p:cNvSpPr>
            <a:spLocks noGrp="1"/>
          </p:cNvSpPr>
          <p:nvPr>
            <p:ph type="sldNum" sz="quarter" idx="10"/>
          </p:nvPr>
        </p:nvSpPr>
        <p:spPr/>
        <p:txBody>
          <a:bodyPr/>
          <a:lstStyle/>
          <a:p>
            <a:fld id="{838F669E-3FB3-4C21-841C-E84EB08C0557}" type="slidenum">
              <a:rPr lang="fr-FR" smtClean="0">
                <a:solidFill>
                  <a:prstClr val="black"/>
                </a:solidFill>
              </a:rPr>
              <a:pPr/>
              <a:t>9</a:t>
            </a:fld>
            <a:endParaRPr lang="fr-FR">
              <a:solidFill>
                <a:prstClr val="black"/>
              </a:solidFill>
            </a:endParaRPr>
          </a:p>
        </p:txBody>
      </p:sp>
    </p:spTree>
    <p:extLst>
      <p:ext uri="{BB962C8B-B14F-4D97-AF65-F5344CB8AC3E}">
        <p14:creationId xmlns:p14="http://schemas.microsoft.com/office/powerpoint/2010/main" val="293753821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pPr marL="171450" indent="-171450">
              <a:buFont typeface="Wingdings" panose="05000000000000000000" pitchFamily="2" charset="2"/>
              <a:buChar char="Ø"/>
            </a:pPr>
            <a:endParaRPr lang="fr-FR" dirty="0">
              <a:ea typeface="Calibri"/>
              <a:cs typeface="Calibri"/>
            </a:endParaRPr>
          </a:p>
        </p:txBody>
      </p:sp>
      <p:sp>
        <p:nvSpPr>
          <p:cNvPr id="4" name="Espace réservé du numéro de diapositive 3"/>
          <p:cNvSpPr>
            <a:spLocks noGrp="1"/>
          </p:cNvSpPr>
          <p:nvPr>
            <p:ph type="sldNum" sz="quarter" idx="10"/>
          </p:nvPr>
        </p:nvSpPr>
        <p:spPr/>
        <p:txBody>
          <a:bodyPr/>
          <a:lstStyle/>
          <a:p>
            <a:fld id="{838F669E-3FB3-4C21-841C-E84EB08C0557}" type="slidenum">
              <a:rPr lang="fr-FR" smtClean="0">
                <a:solidFill>
                  <a:prstClr val="black"/>
                </a:solidFill>
              </a:rPr>
              <a:pPr/>
              <a:t>10</a:t>
            </a:fld>
            <a:endParaRPr lang="fr-FR">
              <a:solidFill>
                <a:prstClr val="black"/>
              </a:solidFill>
            </a:endParaRPr>
          </a:p>
        </p:txBody>
      </p:sp>
    </p:spTree>
    <p:extLst>
      <p:ext uri="{BB962C8B-B14F-4D97-AF65-F5344CB8AC3E}">
        <p14:creationId xmlns:p14="http://schemas.microsoft.com/office/powerpoint/2010/main" val="269785950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pPr marL="171450" indent="-171450">
              <a:buFont typeface="Wingdings" panose="05000000000000000000" pitchFamily="2" charset="2"/>
              <a:buChar char="Ø"/>
            </a:pPr>
            <a:endParaRPr lang="fr-FR" dirty="0">
              <a:ea typeface="Calibri"/>
              <a:cs typeface="Calibri"/>
            </a:endParaRPr>
          </a:p>
        </p:txBody>
      </p:sp>
      <p:sp>
        <p:nvSpPr>
          <p:cNvPr id="4" name="Espace réservé du numéro de diapositive 3"/>
          <p:cNvSpPr>
            <a:spLocks noGrp="1"/>
          </p:cNvSpPr>
          <p:nvPr>
            <p:ph type="sldNum" sz="quarter" idx="10"/>
          </p:nvPr>
        </p:nvSpPr>
        <p:spPr/>
        <p:txBody>
          <a:bodyPr/>
          <a:lstStyle/>
          <a:p>
            <a:fld id="{838F669E-3FB3-4C21-841C-E84EB08C0557}" type="slidenum">
              <a:rPr lang="fr-FR" smtClean="0">
                <a:solidFill>
                  <a:prstClr val="black"/>
                </a:solidFill>
              </a:rPr>
              <a:pPr/>
              <a:t>11</a:t>
            </a:fld>
            <a:endParaRPr lang="fr-FR">
              <a:solidFill>
                <a:prstClr val="black"/>
              </a:solidFill>
            </a:endParaRPr>
          </a:p>
        </p:txBody>
      </p:sp>
    </p:spTree>
    <p:extLst>
      <p:ext uri="{BB962C8B-B14F-4D97-AF65-F5344CB8AC3E}">
        <p14:creationId xmlns:p14="http://schemas.microsoft.com/office/powerpoint/2010/main" val="320983278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1524000" y="1122363"/>
            <a:ext cx="9144000" cy="2387600"/>
          </a:xfrm>
        </p:spPr>
        <p:txBody>
          <a:bodyPr anchor="b"/>
          <a:lstStyle>
            <a:lvl1pPr algn="ctr">
              <a:defRPr sz="6000"/>
            </a:lvl1pPr>
          </a:lstStyle>
          <a:p>
            <a:r>
              <a:rPr lang="fr-FR"/>
              <a:t>Modifiez le style du titre</a:t>
            </a:r>
          </a:p>
        </p:txBody>
      </p:sp>
      <p:sp>
        <p:nvSpPr>
          <p:cNvPr id="3" name="Sous-titr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a:t>Modifiez le style des sous-titres du masque</a:t>
            </a:r>
          </a:p>
        </p:txBody>
      </p:sp>
      <p:sp>
        <p:nvSpPr>
          <p:cNvPr id="4" name="Espace réservé de la date 3"/>
          <p:cNvSpPr>
            <a:spLocks noGrp="1"/>
          </p:cNvSpPr>
          <p:nvPr>
            <p:ph type="dt" sz="half" idx="10"/>
          </p:nvPr>
        </p:nvSpPr>
        <p:spPr/>
        <p:txBody>
          <a:bodyPr/>
          <a:lstStyle/>
          <a:p>
            <a:fld id="{A106C90B-2E77-4630-ACBD-A1C18F3EAE83}" type="datetimeFigureOut">
              <a:rPr lang="fr-FR" smtClean="0"/>
              <a:t>22/05/2026</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26A12ECC-19EA-4D1E-8C37-5C70BB22744A}" type="slidenum">
              <a:rPr lang="fr-FR" smtClean="0"/>
              <a:t>‹N°›</a:t>
            </a:fld>
            <a:endParaRPr lang="fr-FR"/>
          </a:p>
        </p:txBody>
      </p:sp>
    </p:spTree>
    <p:extLst>
      <p:ext uri="{BB962C8B-B14F-4D97-AF65-F5344CB8AC3E}">
        <p14:creationId xmlns:p14="http://schemas.microsoft.com/office/powerpoint/2010/main" val="55722578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u texte vertical 2"/>
          <p:cNvSpPr>
            <a:spLocks noGrp="1"/>
          </p:cNvSpPr>
          <p:nvPr>
            <p:ph type="body" orient="vert" idx="1"/>
          </p:nvPr>
        </p:nvSpPr>
        <p:spPr/>
        <p:txBody>
          <a:bodyPr vert="eaVert"/>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10"/>
          </p:nvPr>
        </p:nvSpPr>
        <p:spPr/>
        <p:txBody>
          <a:bodyPr/>
          <a:lstStyle/>
          <a:p>
            <a:fld id="{A106C90B-2E77-4630-ACBD-A1C18F3EAE83}" type="datetimeFigureOut">
              <a:rPr lang="fr-FR" smtClean="0"/>
              <a:t>22/05/2026</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26A12ECC-19EA-4D1E-8C37-5C70BB22744A}" type="slidenum">
              <a:rPr lang="fr-FR" smtClean="0"/>
              <a:t>‹N°›</a:t>
            </a:fld>
            <a:endParaRPr lang="fr-FR"/>
          </a:p>
        </p:txBody>
      </p:sp>
    </p:spTree>
    <p:extLst>
      <p:ext uri="{BB962C8B-B14F-4D97-AF65-F5344CB8AC3E}">
        <p14:creationId xmlns:p14="http://schemas.microsoft.com/office/powerpoint/2010/main" val="334193420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8724900" y="365125"/>
            <a:ext cx="2628900" cy="5811838"/>
          </a:xfrm>
        </p:spPr>
        <p:txBody>
          <a:bodyPr vert="eaVert"/>
          <a:lstStyle/>
          <a:p>
            <a:r>
              <a:rPr lang="fr-FR"/>
              <a:t>Modifiez le style du titre</a:t>
            </a:r>
          </a:p>
        </p:txBody>
      </p:sp>
      <p:sp>
        <p:nvSpPr>
          <p:cNvPr id="3" name="Espace réservé du texte vertical 2"/>
          <p:cNvSpPr>
            <a:spLocks noGrp="1"/>
          </p:cNvSpPr>
          <p:nvPr>
            <p:ph type="body" orient="vert" idx="1"/>
          </p:nvPr>
        </p:nvSpPr>
        <p:spPr>
          <a:xfrm>
            <a:off x="838200" y="365125"/>
            <a:ext cx="7734300" cy="5811838"/>
          </a:xfrm>
        </p:spPr>
        <p:txBody>
          <a:bodyPr vert="eaVert"/>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10"/>
          </p:nvPr>
        </p:nvSpPr>
        <p:spPr/>
        <p:txBody>
          <a:bodyPr/>
          <a:lstStyle/>
          <a:p>
            <a:fld id="{A106C90B-2E77-4630-ACBD-A1C18F3EAE83}" type="datetimeFigureOut">
              <a:rPr lang="fr-FR" smtClean="0"/>
              <a:t>22/05/2026</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26A12ECC-19EA-4D1E-8C37-5C70BB22744A}" type="slidenum">
              <a:rPr lang="fr-FR" smtClean="0"/>
              <a:t>‹N°›</a:t>
            </a:fld>
            <a:endParaRPr lang="fr-FR"/>
          </a:p>
        </p:txBody>
      </p:sp>
    </p:spTree>
    <p:extLst>
      <p:ext uri="{BB962C8B-B14F-4D97-AF65-F5344CB8AC3E}">
        <p14:creationId xmlns:p14="http://schemas.microsoft.com/office/powerpoint/2010/main" val="358034340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u contenu 2"/>
          <p:cNvSpPr>
            <a:spLocks noGrp="1"/>
          </p:cNvSpPr>
          <p:nvPr>
            <p:ph idx="1"/>
          </p:nvPr>
        </p:nvSpPr>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10"/>
          </p:nvPr>
        </p:nvSpPr>
        <p:spPr/>
        <p:txBody>
          <a:bodyPr/>
          <a:lstStyle/>
          <a:p>
            <a:fld id="{A106C90B-2E77-4630-ACBD-A1C18F3EAE83}" type="datetimeFigureOut">
              <a:rPr lang="fr-FR" smtClean="0"/>
              <a:t>22/05/2026</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26A12ECC-19EA-4D1E-8C37-5C70BB22744A}" type="slidenum">
              <a:rPr lang="fr-FR" smtClean="0"/>
              <a:t>‹N°›</a:t>
            </a:fld>
            <a:endParaRPr lang="fr-FR"/>
          </a:p>
        </p:txBody>
      </p:sp>
    </p:spTree>
    <p:extLst>
      <p:ext uri="{BB962C8B-B14F-4D97-AF65-F5344CB8AC3E}">
        <p14:creationId xmlns:p14="http://schemas.microsoft.com/office/powerpoint/2010/main" val="201676551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831850" y="1709738"/>
            <a:ext cx="10515600" cy="2852737"/>
          </a:xfrm>
        </p:spPr>
        <p:txBody>
          <a:bodyPr anchor="b"/>
          <a:lstStyle>
            <a:lvl1pPr>
              <a:defRPr sz="6000"/>
            </a:lvl1pPr>
          </a:lstStyle>
          <a:p>
            <a:r>
              <a:rPr lang="fr-FR"/>
              <a:t>Modifiez le style du titre</a:t>
            </a:r>
          </a:p>
        </p:txBody>
      </p:sp>
      <p:sp>
        <p:nvSpPr>
          <p:cNvPr id="3" name="Espace réservé du texte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r-FR"/>
              <a:t>Modifiez les styles du texte du masque</a:t>
            </a:r>
          </a:p>
        </p:txBody>
      </p:sp>
      <p:sp>
        <p:nvSpPr>
          <p:cNvPr id="4" name="Espace réservé de la date 3"/>
          <p:cNvSpPr>
            <a:spLocks noGrp="1"/>
          </p:cNvSpPr>
          <p:nvPr>
            <p:ph type="dt" sz="half" idx="10"/>
          </p:nvPr>
        </p:nvSpPr>
        <p:spPr/>
        <p:txBody>
          <a:bodyPr/>
          <a:lstStyle/>
          <a:p>
            <a:fld id="{A106C90B-2E77-4630-ACBD-A1C18F3EAE83}" type="datetimeFigureOut">
              <a:rPr lang="fr-FR" smtClean="0"/>
              <a:t>22/05/2026</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26A12ECC-19EA-4D1E-8C37-5C70BB22744A}" type="slidenum">
              <a:rPr lang="fr-FR" smtClean="0"/>
              <a:t>‹N°›</a:t>
            </a:fld>
            <a:endParaRPr lang="fr-FR"/>
          </a:p>
        </p:txBody>
      </p:sp>
    </p:spTree>
    <p:extLst>
      <p:ext uri="{BB962C8B-B14F-4D97-AF65-F5344CB8AC3E}">
        <p14:creationId xmlns:p14="http://schemas.microsoft.com/office/powerpoint/2010/main" val="1025564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u contenu 2"/>
          <p:cNvSpPr>
            <a:spLocks noGrp="1"/>
          </p:cNvSpPr>
          <p:nvPr>
            <p:ph sz="half" idx="1"/>
          </p:nvPr>
        </p:nvSpPr>
        <p:spPr>
          <a:xfrm>
            <a:off x="838200" y="1825625"/>
            <a:ext cx="5181600" cy="4351338"/>
          </a:xfrm>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contenu 3"/>
          <p:cNvSpPr>
            <a:spLocks noGrp="1"/>
          </p:cNvSpPr>
          <p:nvPr>
            <p:ph sz="half" idx="2"/>
          </p:nvPr>
        </p:nvSpPr>
        <p:spPr>
          <a:xfrm>
            <a:off x="6172200" y="1825625"/>
            <a:ext cx="5181600" cy="4351338"/>
          </a:xfrm>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e la date 4"/>
          <p:cNvSpPr>
            <a:spLocks noGrp="1"/>
          </p:cNvSpPr>
          <p:nvPr>
            <p:ph type="dt" sz="half" idx="10"/>
          </p:nvPr>
        </p:nvSpPr>
        <p:spPr/>
        <p:txBody>
          <a:bodyPr/>
          <a:lstStyle/>
          <a:p>
            <a:fld id="{A106C90B-2E77-4630-ACBD-A1C18F3EAE83}" type="datetimeFigureOut">
              <a:rPr lang="fr-FR" smtClean="0"/>
              <a:t>22/05/2026</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26A12ECC-19EA-4D1E-8C37-5C70BB22744A}" type="slidenum">
              <a:rPr lang="fr-FR" smtClean="0"/>
              <a:t>‹N°›</a:t>
            </a:fld>
            <a:endParaRPr lang="fr-FR"/>
          </a:p>
        </p:txBody>
      </p:sp>
    </p:spTree>
    <p:extLst>
      <p:ext uri="{BB962C8B-B14F-4D97-AF65-F5344CB8AC3E}">
        <p14:creationId xmlns:p14="http://schemas.microsoft.com/office/powerpoint/2010/main" val="309491506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a:xfrm>
            <a:off x="839788" y="365125"/>
            <a:ext cx="10515600" cy="1325563"/>
          </a:xfrm>
        </p:spPr>
        <p:txBody>
          <a:bodyPr/>
          <a:lstStyle/>
          <a:p>
            <a:r>
              <a:rPr lang="fr-FR"/>
              <a:t>Modifiez le style du titre</a:t>
            </a:r>
          </a:p>
        </p:txBody>
      </p:sp>
      <p:sp>
        <p:nvSpPr>
          <p:cNvPr id="3" name="Espace réservé du texte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Modifiez les styles du texte du masque</a:t>
            </a:r>
          </a:p>
        </p:txBody>
      </p:sp>
      <p:sp>
        <p:nvSpPr>
          <p:cNvPr id="4" name="Espace réservé du contenu 3"/>
          <p:cNvSpPr>
            <a:spLocks noGrp="1"/>
          </p:cNvSpPr>
          <p:nvPr>
            <p:ph sz="half" idx="2"/>
          </p:nvPr>
        </p:nvSpPr>
        <p:spPr>
          <a:xfrm>
            <a:off x="839788" y="2505075"/>
            <a:ext cx="5157787" cy="3684588"/>
          </a:xfrm>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u texte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Modifiez les styles du texte du masque</a:t>
            </a:r>
          </a:p>
        </p:txBody>
      </p:sp>
      <p:sp>
        <p:nvSpPr>
          <p:cNvPr id="6" name="Espace réservé du contenu 5"/>
          <p:cNvSpPr>
            <a:spLocks noGrp="1"/>
          </p:cNvSpPr>
          <p:nvPr>
            <p:ph sz="quarter" idx="4"/>
          </p:nvPr>
        </p:nvSpPr>
        <p:spPr>
          <a:xfrm>
            <a:off x="6172200" y="2505075"/>
            <a:ext cx="5183188" cy="3684588"/>
          </a:xfrm>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7" name="Espace réservé de la date 6"/>
          <p:cNvSpPr>
            <a:spLocks noGrp="1"/>
          </p:cNvSpPr>
          <p:nvPr>
            <p:ph type="dt" sz="half" idx="10"/>
          </p:nvPr>
        </p:nvSpPr>
        <p:spPr/>
        <p:txBody>
          <a:bodyPr/>
          <a:lstStyle/>
          <a:p>
            <a:fld id="{A106C90B-2E77-4630-ACBD-A1C18F3EAE83}" type="datetimeFigureOut">
              <a:rPr lang="fr-FR" smtClean="0"/>
              <a:t>22/05/2026</a:t>
            </a:fld>
            <a:endParaRPr lang="fr-FR"/>
          </a:p>
        </p:txBody>
      </p:sp>
      <p:sp>
        <p:nvSpPr>
          <p:cNvPr id="8" name="Espace réservé du pied de page 7"/>
          <p:cNvSpPr>
            <a:spLocks noGrp="1"/>
          </p:cNvSpPr>
          <p:nvPr>
            <p:ph type="ftr" sz="quarter" idx="11"/>
          </p:nvPr>
        </p:nvSpPr>
        <p:spPr/>
        <p:txBody>
          <a:bodyPr/>
          <a:lstStyle/>
          <a:p>
            <a:endParaRPr lang="fr-FR"/>
          </a:p>
        </p:txBody>
      </p:sp>
      <p:sp>
        <p:nvSpPr>
          <p:cNvPr id="9" name="Espace réservé du numéro de diapositive 8"/>
          <p:cNvSpPr>
            <a:spLocks noGrp="1"/>
          </p:cNvSpPr>
          <p:nvPr>
            <p:ph type="sldNum" sz="quarter" idx="12"/>
          </p:nvPr>
        </p:nvSpPr>
        <p:spPr/>
        <p:txBody>
          <a:bodyPr/>
          <a:lstStyle/>
          <a:p>
            <a:fld id="{26A12ECC-19EA-4D1E-8C37-5C70BB22744A}" type="slidenum">
              <a:rPr lang="fr-FR" smtClean="0"/>
              <a:t>‹N°›</a:t>
            </a:fld>
            <a:endParaRPr lang="fr-FR"/>
          </a:p>
        </p:txBody>
      </p:sp>
    </p:spTree>
    <p:extLst>
      <p:ext uri="{BB962C8B-B14F-4D97-AF65-F5344CB8AC3E}">
        <p14:creationId xmlns:p14="http://schemas.microsoft.com/office/powerpoint/2010/main" val="197571631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e la date 2"/>
          <p:cNvSpPr>
            <a:spLocks noGrp="1"/>
          </p:cNvSpPr>
          <p:nvPr>
            <p:ph type="dt" sz="half" idx="10"/>
          </p:nvPr>
        </p:nvSpPr>
        <p:spPr/>
        <p:txBody>
          <a:bodyPr/>
          <a:lstStyle/>
          <a:p>
            <a:fld id="{A106C90B-2E77-4630-ACBD-A1C18F3EAE83}" type="datetimeFigureOut">
              <a:rPr lang="fr-FR" smtClean="0"/>
              <a:t>22/05/2026</a:t>
            </a:fld>
            <a:endParaRPr lang="fr-FR"/>
          </a:p>
        </p:txBody>
      </p:sp>
      <p:sp>
        <p:nvSpPr>
          <p:cNvPr id="4" name="Espace réservé du pied de page 3"/>
          <p:cNvSpPr>
            <a:spLocks noGrp="1"/>
          </p:cNvSpPr>
          <p:nvPr>
            <p:ph type="ftr" sz="quarter" idx="11"/>
          </p:nvPr>
        </p:nvSpPr>
        <p:spPr/>
        <p:txBody>
          <a:bodyPr/>
          <a:lstStyle/>
          <a:p>
            <a:endParaRPr lang="fr-FR"/>
          </a:p>
        </p:txBody>
      </p:sp>
      <p:sp>
        <p:nvSpPr>
          <p:cNvPr id="5" name="Espace réservé du numéro de diapositive 4"/>
          <p:cNvSpPr>
            <a:spLocks noGrp="1"/>
          </p:cNvSpPr>
          <p:nvPr>
            <p:ph type="sldNum" sz="quarter" idx="12"/>
          </p:nvPr>
        </p:nvSpPr>
        <p:spPr/>
        <p:txBody>
          <a:bodyPr/>
          <a:lstStyle/>
          <a:p>
            <a:fld id="{26A12ECC-19EA-4D1E-8C37-5C70BB22744A}" type="slidenum">
              <a:rPr lang="fr-FR" smtClean="0"/>
              <a:t>‹N°›</a:t>
            </a:fld>
            <a:endParaRPr lang="fr-FR"/>
          </a:p>
        </p:txBody>
      </p:sp>
    </p:spTree>
    <p:extLst>
      <p:ext uri="{BB962C8B-B14F-4D97-AF65-F5344CB8AC3E}">
        <p14:creationId xmlns:p14="http://schemas.microsoft.com/office/powerpoint/2010/main" val="372185089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A106C90B-2E77-4630-ACBD-A1C18F3EAE83}" type="datetimeFigureOut">
              <a:rPr lang="fr-FR" smtClean="0"/>
              <a:t>22/05/2026</a:t>
            </a:fld>
            <a:endParaRPr lang="fr-FR"/>
          </a:p>
        </p:txBody>
      </p:sp>
      <p:sp>
        <p:nvSpPr>
          <p:cNvPr id="3" name="Espace réservé du pied de page 2"/>
          <p:cNvSpPr>
            <a:spLocks noGrp="1"/>
          </p:cNvSpPr>
          <p:nvPr>
            <p:ph type="ftr" sz="quarter" idx="11"/>
          </p:nvPr>
        </p:nvSpPr>
        <p:spPr/>
        <p:txBody>
          <a:bodyPr/>
          <a:lstStyle/>
          <a:p>
            <a:endParaRPr lang="fr-FR"/>
          </a:p>
        </p:txBody>
      </p:sp>
      <p:sp>
        <p:nvSpPr>
          <p:cNvPr id="4" name="Espace réservé du numéro de diapositive 3"/>
          <p:cNvSpPr>
            <a:spLocks noGrp="1"/>
          </p:cNvSpPr>
          <p:nvPr>
            <p:ph type="sldNum" sz="quarter" idx="12"/>
          </p:nvPr>
        </p:nvSpPr>
        <p:spPr/>
        <p:txBody>
          <a:bodyPr/>
          <a:lstStyle/>
          <a:p>
            <a:fld id="{26A12ECC-19EA-4D1E-8C37-5C70BB22744A}" type="slidenum">
              <a:rPr lang="fr-FR" smtClean="0"/>
              <a:t>‹N°›</a:t>
            </a:fld>
            <a:endParaRPr lang="fr-FR"/>
          </a:p>
        </p:txBody>
      </p:sp>
    </p:spTree>
    <p:extLst>
      <p:ext uri="{BB962C8B-B14F-4D97-AF65-F5344CB8AC3E}">
        <p14:creationId xmlns:p14="http://schemas.microsoft.com/office/powerpoint/2010/main" val="30925874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839788" y="457200"/>
            <a:ext cx="3932237" cy="1600200"/>
          </a:xfrm>
        </p:spPr>
        <p:txBody>
          <a:bodyPr anchor="b"/>
          <a:lstStyle>
            <a:lvl1pPr>
              <a:defRPr sz="3200"/>
            </a:lvl1pPr>
          </a:lstStyle>
          <a:p>
            <a:r>
              <a:rPr lang="fr-FR"/>
              <a:t>Modifiez le style du titre</a:t>
            </a:r>
          </a:p>
        </p:txBody>
      </p:sp>
      <p:sp>
        <p:nvSpPr>
          <p:cNvPr id="3" name="Espace réservé du contenu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texte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Modifiez les styles du texte du masque</a:t>
            </a:r>
          </a:p>
        </p:txBody>
      </p:sp>
      <p:sp>
        <p:nvSpPr>
          <p:cNvPr id="5" name="Espace réservé de la date 4"/>
          <p:cNvSpPr>
            <a:spLocks noGrp="1"/>
          </p:cNvSpPr>
          <p:nvPr>
            <p:ph type="dt" sz="half" idx="10"/>
          </p:nvPr>
        </p:nvSpPr>
        <p:spPr/>
        <p:txBody>
          <a:bodyPr/>
          <a:lstStyle/>
          <a:p>
            <a:fld id="{A106C90B-2E77-4630-ACBD-A1C18F3EAE83}" type="datetimeFigureOut">
              <a:rPr lang="fr-FR" smtClean="0"/>
              <a:t>22/05/2026</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26A12ECC-19EA-4D1E-8C37-5C70BB22744A}" type="slidenum">
              <a:rPr lang="fr-FR" smtClean="0"/>
              <a:t>‹N°›</a:t>
            </a:fld>
            <a:endParaRPr lang="fr-FR"/>
          </a:p>
        </p:txBody>
      </p:sp>
    </p:spTree>
    <p:extLst>
      <p:ext uri="{BB962C8B-B14F-4D97-AF65-F5344CB8AC3E}">
        <p14:creationId xmlns:p14="http://schemas.microsoft.com/office/powerpoint/2010/main" val="428409732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839788" y="457200"/>
            <a:ext cx="3932237" cy="1600200"/>
          </a:xfrm>
        </p:spPr>
        <p:txBody>
          <a:bodyPr anchor="b"/>
          <a:lstStyle>
            <a:lvl1pPr>
              <a:defRPr sz="3200"/>
            </a:lvl1pPr>
          </a:lstStyle>
          <a:p>
            <a:r>
              <a:rPr lang="fr-FR"/>
              <a:t>Modifiez le style du titre</a:t>
            </a:r>
          </a:p>
        </p:txBody>
      </p:sp>
      <p:sp>
        <p:nvSpPr>
          <p:cNvPr id="3" name="Espace réservé pour une image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Espace réservé du texte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Modifiez les styles du texte du masque</a:t>
            </a:r>
          </a:p>
        </p:txBody>
      </p:sp>
      <p:sp>
        <p:nvSpPr>
          <p:cNvPr id="5" name="Espace réservé de la date 4"/>
          <p:cNvSpPr>
            <a:spLocks noGrp="1"/>
          </p:cNvSpPr>
          <p:nvPr>
            <p:ph type="dt" sz="half" idx="10"/>
          </p:nvPr>
        </p:nvSpPr>
        <p:spPr/>
        <p:txBody>
          <a:bodyPr/>
          <a:lstStyle/>
          <a:p>
            <a:fld id="{A106C90B-2E77-4630-ACBD-A1C18F3EAE83}" type="datetimeFigureOut">
              <a:rPr lang="fr-FR" smtClean="0"/>
              <a:t>22/05/2026</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26A12ECC-19EA-4D1E-8C37-5C70BB22744A}" type="slidenum">
              <a:rPr lang="fr-FR" smtClean="0"/>
              <a:t>‹N°›</a:t>
            </a:fld>
            <a:endParaRPr lang="fr-FR"/>
          </a:p>
        </p:txBody>
      </p:sp>
    </p:spTree>
    <p:extLst>
      <p:ext uri="{BB962C8B-B14F-4D97-AF65-F5344CB8AC3E}">
        <p14:creationId xmlns:p14="http://schemas.microsoft.com/office/powerpoint/2010/main" val="368624383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fr-FR"/>
              <a:t>Modifiez le style du titre</a:t>
            </a:r>
          </a:p>
        </p:txBody>
      </p:sp>
      <p:sp>
        <p:nvSpPr>
          <p:cNvPr id="3" name="Espace réservé du texte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106C90B-2E77-4630-ACBD-A1C18F3EAE83}" type="datetimeFigureOut">
              <a:rPr lang="fr-FR" smtClean="0"/>
              <a:t>22/05/2026</a:t>
            </a:fld>
            <a:endParaRPr lang="fr-FR"/>
          </a:p>
        </p:txBody>
      </p:sp>
      <p:sp>
        <p:nvSpPr>
          <p:cNvPr id="5" name="Espace réservé du pied de page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a:p>
        </p:txBody>
      </p:sp>
      <p:sp>
        <p:nvSpPr>
          <p:cNvPr id="6" name="Espace réservé du numéro de diapositive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6A12ECC-19EA-4D1E-8C37-5C70BB22744A}" type="slidenum">
              <a:rPr lang="fr-FR" smtClean="0"/>
              <a:t>‹N°›</a:t>
            </a:fld>
            <a:endParaRPr lang="fr-FR"/>
          </a:p>
        </p:txBody>
      </p:sp>
    </p:spTree>
    <p:extLst>
      <p:ext uri="{BB962C8B-B14F-4D97-AF65-F5344CB8AC3E}">
        <p14:creationId xmlns:p14="http://schemas.microsoft.com/office/powerpoint/2010/main" val="41076958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17.png"/></Relationships>
</file>

<file path=ppt/slides/_rels/slide15.xml.rels><?xml version="1.0" encoding="UTF-8" standalone="yes"?>
<Relationships xmlns="http://schemas.openxmlformats.org/package/2006/relationships"><Relationship Id="rId8" Type="http://schemas.openxmlformats.org/officeDocument/2006/relationships/hyperlink" Target="https://www.greenit.fr/2023/10/03/numerique-au-bureau-jusqua-48-de-notre-budget-annuel-soutenable/" TargetMode="External"/><Relationship Id="rId13" Type="http://schemas.openxmlformats.org/officeDocument/2006/relationships/hyperlink" Target="https://www.ecoindex.fr/" TargetMode="External"/><Relationship Id="rId18" Type="http://schemas.openxmlformats.org/officeDocument/2006/relationships/image" Target="../media/image17.png"/><Relationship Id="rId3" Type="http://schemas.openxmlformats.org/officeDocument/2006/relationships/hyperlink" Target="https://asso.greenit.fr/" TargetMode="External"/><Relationship Id="rId7" Type="http://schemas.openxmlformats.org/officeDocument/2006/relationships/hyperlink" Target="https://attentionhyperconnexion.org/" TargetMode="External"/><Relationship Id="rId12" Type="http://schemas.openxmlformats.org/officeDocument/2006/relationships/hyperlink" Target="https://club.greenit.fr/outils.html" TargetMode="External"/><Relationship Id="rId17" Type="http://schemas.openxmlformats.org/officeDocument/2006/relationships/hyperlink" Target="https://hal-lara.archives-ouvertes.fr/hal-03366949/" TargetMode="External"/><Relationship Id="rId2" Type="http://schemas.openxmlformats.org/officeDocument/2006/relationships/notesSlide" Target="../notesSlides/notesSlide13.xml"/><Relationship Id="rId16" Type="http://schemas.openxmlformats.org/officeDocument/2006/relationships/hyperlink" Target="https://greenit.eco/nos-etudes-et-essais/impacts-environnementaux-du-numerique-dans-le-monde-2025/" TargetMode="External"/><Relationship Id="rId1" Type="http://schemas.openxmlformats.org/officeDocument/2006/relationships/slideLayout" Target="../slideLayouts/slideLayout2.xml"/><Relationship Id="rId6" Type="http://schemas.openxmlformats.org/officeDocument/2006/relationships/hyperlink" Target="https://www.negaoctet.eu/" TargetMode="External"/><Relationship Id="rId11" Type="http://schemas.openxmlformats.org/officeDocument/2006/relationships/hyperlink" Target="https://github.com/cnumr" TargetMode="External"/><Relationship Id="rId5" Type="http://schemas.openxmlformats.org/officeDocument/2006/relationships/hyperlink" Target="https://club.greenit.fr/" TargetMode="External"/><Relationship Id="rId15" Type="http://schemas.openxmlformats.org/officeDocument/2006/relationships/hyperlink" Target="https://www.arcep.fr/actualites/actualites-et-communiques/detail/n/environnement-190122.html" TargetMode="External"/><Relationship Id="rId10" Type="http://schemas.openxmlformats.org/officeDocument/2006/relationships/hyperlink" Target="https://greenit.fr/formations" TargetMode="External"/><Relationship Id="rId4" Type="http://schemas.openxmlformats.org/officeDocument/2006/relationships/hyperlink" Target="https://collectif.greenit.fr/" TargetMode="External"/><Relationship Id="rId9" Type="http://schemas.openxmlformats.org/officeDocument/2006/relationships/hyperlink" Target="https://www.greenit.fr/barometre-de-lecoconception-digitale/" TargetMode="External"/><Relationship Id="rId14" Type="http://schemas.openxmlformats.org/officeDocument/2006/relationships/hyperlink" Target="https://www.greenit.fr/negaoctet-acv-facteurs-dimpacts/" TargetMode="Externa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openxmlformats.org/officeDocument/2006/relationships/image" Target="../media/image19.png"/></Relationships>
</file>

<file path=ppt/slides/_rels/slide23.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1.xml"/><Relationship Id="rId1" Type="http://schemas.openxmlformats.org/officeDocument/2006/relationships/slideLayout" Target="../slideLayouts/slideLayout2.xml"/><Relationship Id="rId5" Type="http://schemas.openxmlformats.org/officeDocument/2006/relationships/image" Target="../media/image23.png"/><Relationship Id="rId4" Type="http://schemas.openxmlformats.org/officeDocument/2006/relationships/image" Target="../media/image22.png"/></Relationships>
</file>

<file path=ppt/slides/_rels/slide25.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2.xml"/><Relationship Id="rId1" Type="http://schemas.openxmlformats.org/officeDocument/2006/relationships/slideLayout" Target="../slideLayouts/slideLayout2.xml"/><Relationship Id="rId5" Type="http://schemas.openxmlformats.org/officeDocument/2006/relationships/image" Target="../media/image25.png"/><Relationship Id="rId4" Type="http://schemas.openxmlformats.org/officeDocument/2006/relationships/image" Target="../media/image24.png"/></Relationships>
</file>

<file path=ppt/slides/_rels/slide26.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notesSlide" Target="../notesSlides/notesSlide23.xml"/><Relationship Id="rId1" Type="http://schemas.openxmlformats.org/officeDocument/2006/relationships/slideLayout" Target="../slideLayouts/slideLayout2.xml"/><Relationship Id="rId4" Type="http://schemas.openxmlformats.org/officeDocument/2006/relationships/image" Target="../media/image27.jpeg"/></Relationships>
</file>

<file path=ppt/slides/_rels/slide27.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24.xml"/><Relationship Id="rId1" Type="http://schemas.openxmlformats.org/officeDocument/2006/relationships/slideLayout" Target="../slideLayouts/slideLayout2.xml"/><Relationship Id="rId4" Type="http://schemas.openxmlformats.org/officeDocument/2006/relationships/image" Target="../media/image29.png"/></Relationships>
</file>

<file path=ppt/slides/_rels/slide28.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26.xml"/><Relationship Id="rId1" Type="http://schemas.openxmlformats.org/officeDocument/2006/relationships/slideLayout" Target="../slideLayouts/slideLayout2.xml"/><Relationship Id="rId4" Type="http://schemas.openxmlformats.org/officeDocument/2006/relationships/image" Target="../media/image32.png"/></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27.xml"/><Relationship Id="rId1" Type="http://schemas.openxmlformats.org/officeDocument/2006/relationships/slideLayout" Target="../slideLayouts/slideLayout2.xml"/><Relationship Id="rId5" Type="http://schemas.openxmlformats.org/officeDocument/2006/relationships/image" Target="../media/image29.png"/><Relationship Id="rId4" Type="http://schemas.openxmlformats.org/officeDocument/2006/relationships/image" Target="../media/image34.png"/></Relationships>
</file>

<file path=ppt/slides/_rels/slide31.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notesSlide" Target="../notesSlides/notesSlide28.xml"/><Relationship Id="rId1" Type="http://schemas.openxmlformats.org/officeDocument/2006/relationships/slideLayout" Target="../slideLayouts/slideLayout2.xml"/><Relationship Id="rId4" Type="http://schemas.openxmlformats.org/officeDocument/2006/relationships/image" Target="../media/image36.pn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5.png"/><Relationship Id="rId7" Type="http://schemas.openxmlformats.org/officeDocument/2006/relationships/image" Target="../media/image9.pn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 Id="rId9" Type="http://schemas.openxmlformats.org/officeDocument/2006/relationships/image" Target="../media/image11.png"/></Relationships>
</file>

<file path=ppt/slides/_rels/slide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0"/>
            <a:ext cx="12192000" cy="6858000"/>
          </a:xfrm>
          <a:prstGeom prst="rect">
            <a:avLst/>
          </a:prstGeom>
          <a:solidFill>
            <a:srgbClr val="F4F4F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6" name="Rectangle 5"/>
          <p:cNvSpPr/>
          <p:nvPr/>
        </p:nvSpPr>
        <p:spPr>
          <a:xfrm>
            <a:off x="6080289" y="0"/>
            <a:ext cx="6111711" cy="6858000"/>
          </a:xfrm>
          <a:prstGeom prst="rect">
            <a:avLst/>
          </a:prstGeom>
          <a:solidFill>
            <a:srgbClr val="005782"/>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fr-FR"/>
          </a:p>
        </p:txBody>
      </p:sp>
      <p:sp>
        <p:nvSpPr>
          <p:cNvPr id="8" name="Rectangle 7"/>
          <p:cNvSpPr/>
          <p:nvPr/>
        </p:nvSpPr>
        <p:spPr>
          <a:xfrm>
            <a:off x="0" y="0"/>
            <a:ext cx="12192000" cy="6858000"/>
          </a:xfrm>
          <a:prstGeom prst="rect">
            <a:avLst/>
          </a:prstGeom>
          <a:solidFill>
            <a:srgbClr val="39998E"/>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fr-FR" dirty="0">
              <a:solidFill>
                <a:srgbClr val="39998E"/>
              </a:solidFill>
            </a:endParaRPr>
          </a:p>
        </p:txBody>
      </p:sp>
      <p:sp>
        <p:nvSpPr>
          <p:cNvPr id="10" name="Rectangle 9"/>
          <p:cNvSpPr/>
          <p:nvPr/>
        </p:nvSpPr>
        <p:spPr>
          <a:xfrm>
            <a:off x="386192" y="346330"/>
            <a:ext cx="11388192" cy="616533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15" name="Rectangle 14"/>
          <p:cNvSpPr/>
          <p:nvPr/>
        </p:nvSpPr>
        <p:spPr>
          <a:xfrm>
            <a:off x="782824" y="3101228"/>
            <a:ext cx="10805187" cy="1446550"/>
          </a:xfrm>
          <a:prstGeom prst="rect">
            <a:avLst/>
          </a:prstGeom>
        </p:spPr>
        <p:txBody>
          <a:bodyPr wrap="square" lIns="91440" tIns="45720" rIns="91440" bIns="45720" anchor="t">
            <a:spAutoFit/>
          </a:bodyPr>
          <a:lstStyle/>
          <a:p>
            <a:pPr algn="ctr"/>
            <a:r>
              <a:rPr lang="fr-FR" sz="4400" b="1" dirty="0">
                <a:solidFill>
                  <a:srgbClr val="D18C03"/>
                </a:solidFill>
                <a:ea typeface="Calibri"/>
                <a:cs typeface="Calibri"/>
              </a:rPr>
              <a:t>Réunion</a:t>
            </a:r>
          </a:p>
          <a:p>
            <a:pPr algn="ctr"/>
            <a:r>
              <a:rPr lang="fr-FR" sz="4400" b="1" dirty="0">
                <a:solidFill>
                  <a:srgbClr val="D18C03"/>
                </a:solidFill>
                <a:ea typeface="Calibri"/>
                <a:cs typeface="Calibri"/>
              </a:rPr>
              <a:t>SFHI - Ecoresponsable</a:t>
            </a:r>
            <a:endParaRPr lang="fr-FR" sz="4400" b="1" i="0" u="none" strike="noStrike" dirty="0">
              <a:solidFill>
                <a:srgbClr val="D18C03"/>
              </a:solidFill>
              <a:effectLst/>
              <a:latin typeface="Calibri"/>
              <a:ea typeface="Calibri"/>
              <a:cs typeface="Calibri"/>
            </a:endParaRPr>
          </a:p>
        </p:txBody>
      </p:sp>
      <p:sp>
        <p:nvSpPr>
          <p:cNvPr id="11" name="ZoneTexte 10"/>
          <p:cNvSpPr txBox="1"/>
          <p:nvPr/>
        </p:nvSpPr>
        <p:spPr>
          <a:xfrm>
            <a:off x="1343449" y="5107298"/>
            <a:ext cx="9505102" cy="646331"/>
          </a:xfrm>
          <a:prstGeom prst="rect">
            <a:avLst/>
          </a:prstGeom>
          <a:noFill/>
        </p:spPr>
        <p:txBody>
          <a:bodyPr wrap="square" lIns="91440" tIns="45720" rIns="91440" bIns="45720" rtlCol="0" anchor="t">
            <a:spAutoFit/>
          </a:bodyPr>
          <a:lstStyle/>
          <a:p>
            <a:pPr algn="ctr"/>
            <a:r>
              <a:rPr lang="fr-FR" dirty="0"/>
              <a:t>Présenté par </a:t>
            </a:r>
            <a:r>
              <a:rPr lang="fr-FR" b="1" dirty="0"/>
              <a:t>Marine Cargou</a:t>
            </a:r>
          </a:p>
          <a:p>
            <a:pPr algn="ctr"/>
            <a:r>
              <a:rPr lang="fr-FR" b="1" dirty="0">
                <a:solidFill>
                  <a:schemeClr val="accent3"/>
                </a:solidFill>
              </a:rPr>
              <a:t>22/05/2026</a:t>
            </a:r>
          </a:p>
        </p:txBody>
      </p:sp>
      <p:pic>
        <p:nvPicPr>
          <p:cNvPr id="9" name="Image 8"/>
          <p:cNvPicPr>
            <a:picLocks noChangeAspect="1"/>
          </p:cNvPicPr>
          <p:nvPr/>
        </p:nvPicPr>
        <p:blipFill rotWithShape="1">
          <a:blip r:embed="rId3"/>
          <a:srcRect b="1246"/>
          <a:stretch/>
        </p:blipFill>
        <p:spPr>
          <a:xfrm>
            <a:off x="4854368" y="748286"/>
            <a:ext cx="2291066" cy="2262507"/>
          </a:xfrm>
          <a:prstGeom prst="ellipse">
            <a:avLst/>
          </a:prstGeom>
        </p:spPr>
      </p:pic>
      <p:pic>
        <p:nvPicPr>
          <p:cNvPr id="2" name="Image 1"/>
          <p:cNvPicPr>
            <a:picLocks noChangeAspect="1"/>
          </p:cNvPicPr>
          <p:nvPr/>
        </p:nvPicPr>
        <p:blipFill>
          <a:blip r:embed="rId4"/>
          <a:stretch>
            <a:fillRect/>
          </a:stretch>
        </p:blipFill>
        <p:spPr>
          <a:xfrm>
            <a:off x="8452692" y="518212"/>
            <a:ext cx="3135319" cy="1298062"/>
          </a:xfrm>
          <a:prstGeom prst="rect">
            <a:avLst/>
          </a:prstGeom>
        </p:spPr>
      </p:pic>
    </p:spTree>
    <p:extLst>
      <p:ext uri="{BB962C8B-B14F-4D97-AF65-F5344CB8AC3E}">
        <p14:creationId xmlns:p14="http://schemas.microsoft.com/office/powerpoint/2010/main" val="106045381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 name="Rectangle 78"/>
          <p:cNvSpPr/>
          <p:nvPr/>
        </p:nvSpPr>
        <p:spPr>
          <a:xfrm>
            <a:off x="1" y="-1"/>
            <a:ext cx="12192000" cy="6858001"/>
          </a:xfrm>
          <a:prstGeom prst="rect">
            <a:avLst/>
          </a:prstGeom>
          <a:solidFill>
            <a:srgbClr val="0057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solidFill>
                <a:prstClr val="white"/>
              </a:solidFill>
            </a:endParaRPr>
          </a:p>
        </p:txBody>
      </p:sp>
      <p:sp>
        <p:nvSpPr>
          <p:cNvPr id="80" name="Rectangle 79"/>
          <p:cNvSpPr/>
          <p:nvPr/>
        </p:nvSpPr>
        <p:spPr>
          <a:xfrm>
            <a:off x="386192" y="936239"/>
            <a:ext cx="11405758" cy="5572461"/>
          </a:xfrm>
          <a:prstGeom prst="rect">
            <a:avLst/>
          </a:prstGeom>
          <a:solidFill>
            <a:schemeClr val="bg1"/>
          </a:solidFill>
          <a:ln w="38100">
            <a:solidFill>
              <a:srgbClr val="D18C0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42900" indent="-342900">
              <a:buFont typeface="Courier New" panose="02070309020205020404" pitchFamily="49" charset="0"/>
              <a:buChar char="o"/>
            </a:pPr>
            <a:r>
              <a:rPr lang="fr-FR"/>
              <a:t>9 Limites planétaires</a:t>
            </a:r>
          </a:p>
        </p:txBody>
      </p:sp>
      <p:cxnSp>
        <p:nvCxnSpPr>
          <p:cNvPr id="83" name="Connecteur droit 82"/>
          <p:cNvCxnSpPr/>
          <p:nvPr/>
        </p:nvCxnSpPr>
        <p:spPr>
          <a:xfrm flipV="1">
            <a:off x="8314441" y="534601"/>
            <a:ext cx="3877559" cy="12154"/>
          </a:xfrm>
          <a:prstGeom prst="line">
            <a:avLst/>
          </a:prstGeom>
          <a:ln w="38100">
            <a:solidFill>
              <a:srgbClr val="D18C03"/>
            </a:solidFill>
          </a:ln>
        </p:spPr>
        <p:style>
          <a:lnRef idx="1">
            <a:schemeClr val="accent1"/>
          </a:lnRef>
          <a:fillRef idx="0">
            <a:schemeClr val="accent1"/>
          </a:fillRef>
          <a:effectRef idx="0">
            <a:schemeClr val="accent1"/>
          </a:effectRef>
          <a:fontRef idx="minor">
            <a:schemeClr val="tx1"/>
          </a:fontRef>
        </p:style>
      </p:cxnSp>
      <p:sp>
        <p:nvSpPr>
          <p:cNvPr id="84" name="ZoneTexte 83"/>
          <p:cNvSpPr txBox="1"/>
          <p:nvPr/>
        </p:nvSpPr>
        <p:spPr>
          <a:xfrm>
            <a:off x="508121" y="84883"/>
            <a:ext cx="7806320" cy="769441"/>
          </a:xfrm>
          <a:prstGeom prst="rect">
            <a:avLst/>
          </a:prstGeom>
          <a:noFill/>
        </p:spPr>
        <p:txBody>
          <a:bodyPr wrap="square" rtlCol="0">
            <a:spAutoFit/>
          </a:bodyPr>
          <a:lstStyle/>
          <a:p>
            <a:r>
              <a:rPr lang="fr-FR" sz="4400" dirty="0">
                <a:solidFill>
                  <a:prstClr val="white"/>
                </a:solidFill>
              </a:rPr>
              <a:t>Reco Numériques</a:t>
            </a:r>
          </a:p>
        </p:txBody>
      </p:sp>
      <p:sp>
        <p:nvSpPr>
          <p:cNvPr id="3" name="ZoneTexte 2">
            <a:extLst>
              <a:ext uri="{FF2B5EF4-FFF2-40B4-BE49-F238E27FC236}">
                <a16:creationId xmlns:a16="http://schemas.microsoft.com/office/drawing/2014/main" id="{6849E193-DC0D-4360-BEF3-E9B893950E20}"/>
              </a:ext>
            </a:extLst>
          </p:cNvPr>
          <p:cNvSpPr txBox="1"/>
          <p:nvPr/>
        </p:nvSpPr>
        <p:spPr>
          <a:xfrm>
            <a:off x="847626" y="1395412"/>
            <a:ext cx="7127310" cy="646331"/>
          </a:xfrm>
          <a:prstGeom prst="rect">
            <a:avLst/>
          </a:prstGeom>
          <a:noFill/>
        </p:spPr>
        <p:txBody>
          <a:bodyPr wrap="square" rtlCol="0">
            <a:spAutoFit/>
          </a:bodyPr>
          <a:lstStyle/>
          <a:p>
            <a:endParaRPr lang="fr-FR" dirty="0"/>
          </a:p>
          <a:p>
            <a:endParaRPr lang="en-US" sz="1800" b="1"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endParaRPr>
          </a:p>
        </p:txBody>
      </p:sp>
      <p:pic>
        <p:nvPicPr>
          <p:cNvPr id="4" name="Image 3">
            <a:extLst>
              <a:ext uri="{FF2B5EF4-FFF2-40B4-BE49-F238E27FC236}">
                <a16:creationId xmlns:a16="http://schemas.microsoft.com/office/drawing/2014/main" id="{06A9DCFB-3540-4629-9093-8FDC98C70777}"/>
              </a:ext>
            </a:extLst>
          </p:cNvPr>
          <p:cNvPicPr>
            <a:picLocks noChangeAspect="1"/>
          </p:cNvPicPr>
          <p:nvPr/>
        </p:nvPicPr>
        <p:blipFill>
          <a:blip r:embed="rId3"/>
          <a:stretch>
            <a:fillRect/>
          </a:stretch>
        </p:blipFill>
        <p:spPr>
          <a:xfrm>
            <a:off x="1457325" y="1323802"/>
            <a:ext cx="9277350" cy="4457700"/>
          </a:xfrm>
          <a:prstGeom prst="rect">
            <a:avLst/>
          </a:prstGeom>
        </p:spPr>
      </p:pic>
    </p:spTree>
    <p:extLst>
      <p:ext uri="{BB962C8B-B14F-4D97-AF65-F5344CB8AC3E}">
        <p14:creationId xmlns:p14="http://schemas.microsoft.com/office/powerpoint/2010/main" val="266336586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 name="Rectangle 78"/>
          <p:cNvSpPr/>
          <p:nvPr/>
        </p:nvSpPr>
        <p:spPr>
          <a:xfrm>
            <a:off x="1" y="-1"/>
            <a:ext cx="12192000" cy="6858001"/>
          </a:xfrm>
          <a:prstGeom prst="rect">
            <a:avLst/>
          </a:prstGeom>
          <a:solidFill>
            <a:srgbClr val="0057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solidFill>
                <a:prstClr val="white"/>
              </a:solidFill>
            </a:endParaRPr>
          </a:p>
        </p:txBody>
      </p:sp>
      <p:sp>
        <p:nvSpPr>
          <p:cNvPr id="80" name="Rectangle 79"/>
          <p:cNvSpPr/>
          <p:nvPr/>
        </p:nvSpPr>
        <p:spPr>
          <a:xfrm>
            <a:off x="386192" y="936239"/>
            <a:ext cx="11405758" cy="5572461"/>
          </a:xfrm>
          <a:prstGeom prst="rect">
            <a:avLst/>
          </a:prstGeom>
          <a:solidFill>
            <a:schemeClr val="bg1"/>
          </a:solidFill>
          <a:ln w="38100">
            <a:solidFill>
              <a:srgbClr val="D18C0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42900" indent="-342900">
              <a:buFont typeface="Courier New" panose="02070309020205020404" pitchFamily="49" charset="0"/>
              <a:buChar char="o"/>
            </a:pPr>
            <a:r>
              <a:rPr lang="fr-FR"/>
              <a:t>9 Limites planétaires</a:t>
            </a:r>
          </a:p>
        </p:txBody>
      </p:sp>
      <p:cxnSp>
        <p:nvCxnSpPr>
          <p:cNvPr id="83" name="Connecteur droit 82"/>
          <p:cNvCxnSpPr/>
          <p:nvPr/>
        </p:nvCxnSpPr>
        <p:spPr>
          <a:xfrm flipV="1">
            <a:off x="8314441" y="534601"/>
            <a:ext cx="3877559" cy="12154"/>
          </a:xfrm>
          <a:prstGeom prst="line">
            <a:avLst/>
          </a:prstGeom>
          <a:ln w="38100">
            <a:solidFill>
              <a:srgbClr val="D18C03"/>
            </a:solidFill>
          </a:ln>
        </p:spPr>
        <p:style>
          <a:lnRef idx="1">
            <a:schemeClr val="accent1"/>
          </a:lnRef>
          <a:fillRef idx="0">
            <a:schemeClr val="accent1"/>
          </a:fillRef>
          <a:effectRef idx="0">
            <a:schemeClr val="accent1"/>
          </a:effectRef>
          <a:fontRef idx="minor">
            <a:schemeClr val="tx1"/>
          </a:fontRef>
        </p:style>
      </p:cxnSp>
      <p:sp>
        <p:nvSpPr>
          <p:cNvPr id="84" name="ZoneTexte 83"/>
          <p:cNvSpPr txBox="1"/>
          <p:nvPr/>
        </p:nvSpPr>
        <p:spPr>
          <a:xfrm>
            <a:off x="508121" y="84883"/>
            <a:ext cx="7806320" cy="769441"/>
          </a:xfrm>
          <a:prstGeom prst="rect">
            <a:avLst/>
          </a:prstGeom>
          <a:noFill/>
        </p:spPr>
        <p:txBody>
          <a:bodyPr wrap="square" rtlCol="0">
            <a:spAutoFit/>
          </a:bodyPr>
          <a:lstStyle/>
          <a:p>
            <a:r>
              <a:rPr lang="fr-FR" sz="4400" dirty="0">
                <a:solidFill>
                  <a:prstClr val="white"/>
                </a:solidFill>
              </a:rPr>
              <a:t>Reco Numériques</a:t>
            </a:r>
          </a:p>
        </p:txBody>
      </p:sp>
      <p:sp>
        <p:nvSpPr>
          <p:cNvPr id="7" name="ZoneTexte 6">
            <a:extLst>
              <a:ext uri="{FF2B5EF4-FFF2-40B4-BE49-F238E27FC236}">
                <a16:creationId xmlns:a16="http://schemas.microsoft.com/office/drawing/2014/main" id="{F66CFF88-336B-4CA6-834B-C3FECFD152F7}"/>
              </a:ext>
            </a:extLst>
          </p:cNvPr>
          <p:cNvSpPr txBox="1"/>
          <p:nvPr/>
        </p:nvSpPr>
        <p:spPr>
          <a:xfrm>
            <a:off x="508121" y="1141364"/>
            <a:ext cx="1338606" cy="369332"/>
          </a:xfrm>
          <a:prstGeom prst="rect">
            <a:avLst/>
          </a:prstGeom>
          <a:noFill/>
        </p:spPr>
        <p:txBody>
          <a:bodyPr wrap="square" rtlCol="0">
            <a:spAutoFit/>
          </a:bodyPr>
          <a:lstStyle/>
          <a:p>
            <a:r>
              <a:rPr lang="en-US" sz="1800" b="1" u="sng" dirty="0">
                <a:effectLst/>
                <a:latin typeface="Times New Roman" panose="02020603050405020304" pitchFamily="18" charset="0"/>
                <a:ea typeface="Calibri" panose="020F0502020204030204" pitchFamily="34" charset="0"/>
              </a:rPr>
              <a:t>Figure 1</a:t>
            </a:r>
            <a:endParaRPr lang="fr-FR" dirty="0"/>
          </a:p>
        </p:txBody>
      </p:sp>
      <p:sp>
        <p:nvSpPr>
          <p:cNvPr id="8" name="ZoneTexte 7">
            <a:extLst>
              <a:ext uri="{FF2B5EF4-FFF2-40B4-BE49-F238E27FC236}">
                <a16:creationId xmlns:a16="http://schemas.microsoft.com/office/drawing/2014/main" id="{1C1B4700-3FF7-4BA1-B35C-639472DCF732}"/>
              </a:ext>
            </a:extLst>
          </p:cNvPr>
          <p:cNvSpPr txBox="1"/>
          <p:nvPr/>
        </p:nvSpPr>
        <p:spPr>
          <a:xfrm>
            <a:off x="833729" y="1715820"/>
            <a:ext cx="1338606" cy="369332"/>
          </a:xfrm>
          <a:prstGeom prst="rect">
            <a:avLst/>
          </a:prstGeom>
          <a:noFill/>
        </p:spPr>
        <p:txBody>
          <a:bodyPr wrap="square" rtlCol="0">
            <a:spAutoFit/>
          </a:bodyPr>
          <a:lstStyle/>
          <a:p>
            <a:r>
              <a:rPr lang="en-US" sz="1800" b="1" dirty="0">
                <a:effectLst/>
                <a:ea typeface="Calibri" panose="020F0502020204030204" pitchFamily="34" charset="0"/>
              </a:rPr>
              <a:t>A</a:t>
            </a:r>
            <a:endParaRPr lang="fr-FR" dirty="0"/>
          </a:p>
        </p:txBody>
      </p:sp>
      <p:cxnSp>
        <p:nvCxnSpPr>
          <p:cNvPr id="9" name="Connecteur droit 8">
            <a:extLst>
              <a:ext uri="{FF2B5EF4-FFF2-40B4-BE49-F238E27FC236}">
                <a16:creationId xmlns:a16="http://schemas.microsoft.com/office/drawing/2014/main" id="{1CE73FEB-CCA9-420F-ABCD-BBA4D717CE5A}"/>
              </a:ext>
            </a:extLst>
          </p:cNvPr>
          <p:cNvCxnSpPr>
            <a:cxnSpLocks/>
          </p:cNvCxnSpPr>
          <p:nvPr/>
        </p:nvCxnSpPr>
        <p:spPr>
          <a:xfrm>
            <a:off x="436880" y="5901274"/>
            <a:ext cx="4172698"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
        <p:nvSpPr>
          <p:cNvPr id="10" name="ZoneTexte 9">
            <a:extLst>
              <a:ext uri="{FF2B5EF4-FFF2-40B4-BE49-F238E27FC236}">
                <a16:creationId xmlns:a16="http://schemas.microsoft.com/office/drawing/2014/main" id="{CBE2BF61-C07F-467C-BAED-C1306A87507E}"/>
              </a:ext>
            </a:extLst>
          </p:cNvPr>
          <p:cNvSpPr txBox="1"/>
          <p:nvPr/>
        </p:nvSpPr>
        <p:spPr>
          <a:xfrm>
            <a:off x="2082800" y="5964979"/>
            <a:ext cx="1383712" cy="307777"/>
          </a:xfrm>
          <a:prstGeom prst="rect">
            <a:avLst/>
          </a:prstGeom>
          <a:noFill/>
        </p:spPr>
        <p:txBody>
          <a:bodyPr wrap="none" rtlCol="0">
            <a:spAutoFit/>
          </a:bodyPr>
          <a:lstStyle/>
          <a:p>
            <a:r>
              <a:rPr lang="fr-FR" sz="1400" dirty="0"/>
              <a:t>Typage HLA NGS</a:t>
            </a:r>
          </a:p>
        </p:txBody>
      </p:sp>
      <p:cxnSp>
        <p:nvCxnSpPr>
          <p:cNvPr id="11" name="Connecteur droit 10">
            <a:extLst>
              <a:ext uri="{FF2B5EF4-FFF2-40B4-BE49-F238E27FC236}">
                <a16:creationId xmlns:a16="http://schemas.microsoft.com/office/drawing/2014/main" id="{7C36A849-57EA-41F6-A23D-1EC9AAF1ACC2}"/>
              </a:ext>
            </a:extLst>
          </p:cNvPr>
          <p:cNvCxnSpPr>
            <a:cxnSpLocks/>
          </p:cNvCxnSpPr>
          <p:nvPr/>
        </p:nvCxnSpPr>
        <p:spPr>
          <a:xfrm>
            <a:off x="4747364" y="5895668"/>
            <a:ext cx="2445916" cy="5606"/>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
        <p:nvSpPr>
          <p:cNvPr id="12" name="ZoneTexte 11">
            <a:extLst>
              <a:ext uri="{FF2B5EF4-FFF2-40B4-BE49-F238E27FC236}">
                <a16:creationId xmlns:a16="http://schemas.microsoft.com/office/drawing/2014/main" id="{6ACB1998-E9C8-4189-8FBB-F053C948B0EA}"/>
              </a:ext>
            </a:extLst>
          </p:cNvPr>
          <p:cNvSpPr txBox="1"/>
          <p:nvPr/>
        </p:nvSpPr>
        <p:spPr>
          <a:xfrm>
            <a:off x="5059146" y="5964979"/>
            <a:ext cx="1535228" cy="307777"/>
          </a:xfrm>
          <a:prstGeom prst="rect">
            <a:avLst/>
          </a:prstGeom>
          <a:noFill/>
        </p:spPr>
        <p:txBody>
          <a:bodyPr wrap="none" rtlCol="0">
            <a:spAutoFit/>
          </a:bodyPr>
          <a:lstStyle/>
          <a:p>
            <a:r>
              <a:rPr lang="fr-FR" sz="1400" dirty="0"/>
              <a:t>Typage HLA autres</a:t>
            </a:r>
          </a:p>
        </p:txBody>
      </p:sp>
      <p:sp>
        <p:nvSpPr>
          <p:cNvPr id="13" name="ZoneTexte 12">
            <a:extLst>
              <a:ext uri="{FF2B5EF4-FFF2-40B4-BE49-F238E27FC236}">
                <a16:creationId xmlns:a16="http://schemas.microsoft.com/office/drawing/2014/main" id="{0FA51F47-7BC9-45A2-9E1C-80B1E257D3D0}"/>
              </a:ext>
            </a:extLst>
          </p:cNvPr>
          <p:cNvSpPr txBox="1"/>
          <p:nvPr/>
        </p:nvSpPr>
        <p:spPr>
          <a:xfrm>
            <a:off x="7419394" y="5964979"/>
            <a:ext cx="1056700" cy="307777"/>
          </a:xfrm>
          <a:prstGeom prst="rect">
            <a:avLst/>
          </a:prstGeom>
          <a:noFill/>
        </p:spPr>
        <p:txBody>
          <a:bodyPr wrap="none" rtlCol="0">
            <a:spAutoFit/>
          </a:bodyPr>
          <a:lstStyle/>
          <a:p>
            <a:r>
              <a:rPr lang="fr-FR" sz="1400" dirty="0"/>
              <a:t>Chimérisme</a:t>
            </a:r>
          </a:p>
        </p:txBody>
      </p:sp>
      <p:cxnSp>
        <p:nvCxnSpPr>
          <p:cNvPr id="14" name="Connecteur droit 13">
            <a:extLst>
              <a:ext uri="{FF2B5EF4-FFF2-40B4-BE49-F238E27FC236}">
                <a16:creationId xmlns:a16="http://schemas.microsoft.com/office/drawing/2014/main" id="{C162F4DD-4C87-4217-A0B2-B21F25794B8F}"/>
              </a:ext>
            </a:extLst>
          </p:cNvPr>
          <p:cNvCxnSpPr>
            <a:cxnSpLocks/>
          </p:cNvCxnSpPr>
          <p:nvPr/>
        </p:nvCxnSpPr>
        <p:spPr>
          <a:xfrm>
            <a:off x="7274560" y="5901274"/>
            <a:ext cx="1554480"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 name="Connecteur droit 14">
            <a:extLst>
              <a:ext uri="{FF2B5EF4-FFF2-40B4-BE49-F238E27FC236}">
                <a16:creationId xmlns:a16="http://schemas.microsoft.com/office/drawing/2014/main" id="{0052C6C0-E8D9-418D-95C6-3ADA0AE2891A}"/>
              </a:ext>
            </a:extLst>
          </p:cNvPr>
          <p:cNvCxnSpPr>
            <a:cxnSpLocks/>
          </p:cNvCxnSpPr>
          <p:nvPr/>
        </p:nvCxnSpPr>
        <p:spPr>
          <a:xfrm>
            <a:off x="8930640" y="5901274"/>
            <a:ext cx="2143760"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
        <p:nvSpPr>
          <p:cNvPr id="16" name="ZoneTexte 15">
            <a:extLst>
              <a:ext uri="{FF2B5EF4-FFF2-40B4-BE49-F238E27FC236}">
                <a16:creationId xmlns:a16="http://schemas.microsoft.com/office/drawing/2014/main" id="{73E5337E-85E4-49A7-84B7-C9B0C3BD69BF}"/>
              </a:ext>
            </a:extLst>
          </p:cNvPr>
          <p:cNvSpPr txBox="1"/>
          <p:nvPr/>
        </p:nvSpPr>
        <p:spPr>
          <a:xfrm>
            <a:off x="9138890" y="5964979"/>
            <a:ext cx="1547924" cy="307777"/>
          </a:xfrm>
          <a:prstGeom prst="rect">
            <a:avLst/>
          </a:prstGeom>
          <a:noFill/>
        </p:spPr>
        <p:txBody>
          <a:bodyPr wrap="none" rtlCol="0">
            <a:spAutoFit/>
          </a:bodyPr>
          <a:lstStyle/>
          <a:p>
            <a:r>
              <a:rPr lang="fr-FR" sz="1400" dirty="0"/>
              <a:t>Anticorps anti-HLA</a:t>
            </a:r>
          </a:p>
        </p:txBody>
      </p:sp>
      <p:sp>
        <p:nvSpPr>
          <p:cNvPr id="17" name="ZoneTexte 16">
            <a:extLst>
              <a:ext uri="{FF2B5EF4-FFF2-40B4-BE49-F238E27FC236}">
                <a16:creationId xmlns:a16="http://schemas.microsoft.com/office/drawing/2014/main" id="{42861B9D-6A04-4880-9524-7E1E1A9B5051}"/>
              </a:ext>
            </a:extLst>
          </p:cNvPr>
          <p:cNvSpPr txBox="1"/>
          <p:nvPr/>
        </p:nvSpPr>
        <p:spPr>
          <a:xfrm>
            <a:off x="10863338" y="5964979"/>
            <a:ext cx="1032334" cy="307777"/>
          </a:xfrm>
          <a:prstGeom prst="rect">
            <a:avLst/>
          </a:prstGeom>
          <a:noFill/>
        </p:spPr>
        <p:txBody>
          <a:bodyPr wrap="none" rtlCol="0">
            <a:spAutoFit/>
          </a:bodyPr>
          <a:lstStyle/>
          <a:p>
            <a:r>
              <a:rPr lang="fr-FR" sz="1400" dirty="0"/>
              <a:t>Crossmatch</a:t>
            </a:r>
          </a:p>
        </p:txBody>
      </p:sp>
      <p:cxnSp>
        <p:nvCxnSpPr>
          <p:cNvPr id="18" name="Connecteur droit 17">
            <a:extLst>
              <a:ext uri="{FF2B5EF4-FFF2-40B4-BE49-F238E27FC236}">
                <a16:creationId xmlns:a16="http://schemas.microsoft.com/office/drawing/2014/main" id="{4D00AC0C-F36C-44BE-ABB9-6BD51595C9DE}"/>
              </a:ext>
            </a:extLst>
          </p:cNvPr>
          <p:cNvCxnSpPr>
            <a:cxnSpLocks/>
          </p:cNvCxnSpPr>
          <p:nvPr/>
        </p:nvCxnSpPr>
        <p:spPr>
          <a:xfrm>
            <a:off x="11121422" y="5895668"/>
            <a:ext cx="516167"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
        <p:nvSpPr>
          <p:cNvPr id="20" name="ZoneTexte 19">
            <a:extLst>
              <a:ext uri="{FF2B5EF4-FFF2-40B4-BE49-F238E27FC236}">
                <a16:creationId xmlns:a16="http://schemas.microsoft.com/office/drawing/2014/main" id="{ED8DC82F-88AA-44DC-B35C-67344B20BB0D}"/>
              </a:ext>
            </a:extLst>
          </p:cNvPr>
          <p:cNvSpPr txBox="1"/>
          <p:nvPr/>
        </p:nvSpPr>
        <p:spPr>
          <a:xfrm rot="16200000">
            <a:off x="11317674" y="4599295"/>
            <a:ext cx="1229360" cy="307777"/>
          </a:xfrm>
          <a:prstGeom prst="rect">
            <a:avLst/>
          </a:prstGeom>
          <a:noFill/>
        </p:spPr>
        <p:txBody>
          <a:bodyPr wrap="square" rtlCol="0">
            <a:spAutoFit/>
          </a:bodyPr>
          <a:lstStyle/>
          <a:p>
            <a:r>
              <a:rPr lang="fr-FR" sz="1400" dirty="0" err="1"/>
              <a:t>Categories</a:t>
            </a:r>
            <a:endParaRPr lang="fr-FR" sz="1400" dirty="0"/>
          </a:p>
        </p:txBody>
      </p:sp>
      <p:graphicFrame>
        <p:nvGraphicFramePr>
          <p:cNvPr id="23" name="Graphique 22">
            <a:extLst>
              <a:ext uri="{FF2B5EF4-FFF2-40B4-BE49-F238E27FC236}">
                <a16:creationId xmlns:a16="http://schemas.microsoft.com/office/drawing/2014/main" id="{E5D53682-9F5B-4595-89EA-F892041FDE26}"/>
              </a:ext>
            </a:extLst>
          </p:cNvPr>
          <p:cNvGraphicFramePr>
            <a:graphicFrameLocks/>
          </p:cNvGraphicFramePr>
          <p:nvPr>
            <p:extLst>
              <p:ext uri="{D42A27DB-BD31-4B8C-83A1-F6EECF244321}">
                <p14:modId xmlns:p14="http://schemas.microsoft.com/office/powerpoint/2010/main" val="712980374"/>
              </p:ext>
            </p:extLst>
          </p:nvPr>
        </p:nvGraphicFramePr>
        <p:xfrm>
          <a:off x="508121" y="1429883"/>
          <a:ext cx="11578122" cy="4424827"/>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13764011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 name="Rectangle 78"/>
          <p:cNvSpPr/>
          <p:nvPr/>
        </p:nvSpPr>
        <p:spPr>
          <a:xfrm>
            <a:off x="1" y="-1"/>
            <a:ext cx="12192000" cy="6858001"/>
          </a:xfrm>
          <a:prstGeom prst="rect">
            <a:avLst/>
          </a:prstGeom>
          <a:solidFill>
            <a:srgbClr val="0057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solidFill>
                <a:prstClr val="white"/>
              </a:solidFill>
            </a:endParaRPr>
          </a:p>
        </p:txBody>
      </p:sp>
      <p:sp>
        <p:nvSpPr>
          <p:cNvPr id="80" name="Rectangle 79"/>
          <p:cNvSpPr/>
          <p:nvPr/>
        </p:nvSpPr>
        <p:spPr>
          <a:xfrm>
            <a:off x="386192" y="936239"/>
            <a:ext cx="11405758" cy="5572461"/>
          </a:xfrm>
          <a:prstGeom prst="rect">
            <a:avLst/>
          </a:prstGeom>
          <a:solidFill>
            <a:schemeClr val="bg1"/>
          </a:solidFill>
          <a:ln w="38100">
            <a:solidFill>
              <a:srgbClr val="D18C0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42900" indent="-342900">
              <a:buFont typeface="Courier New" panose="02070309020205020404" pitchFamily="49" charset="0"/>
              <a:buChar char="o"/>
            </a:pPr>
            <a:r>
              <a:rPr lang="fr-FR"/>
              <a:t>9 Limites planétaires</a:t>
            </a:r>
          </a:p>
        </p:txBody>
      </p:sp>
      <p:cxnSp>
        <p:nvCxnSpPr>
          <p:cNvPr id="83" name="Connecteur droit 82"/>
          <p:cNvCxnSpPr/>
          <p:nvPr/>
        </p:nvCxnSpPr>
        <p:spPr>
          <a:xfrm flipV="1">
            <a:off x="8314441" y="534601"/>
            <a:ext cx="3877559" cy="12154"/>
          </a:xfrm>
          <a:prstGeom prst="line">
            <a:avLst/>
          </a:prstGeom>
          <a:ln w="38100">
            <a:solidFill>
              <a:srgbClr val="D18C03"/>
            </a:solidFill>
          </a:ln>
        </p:spPr>
        <p:style>
          <a:lnRef idx="1">
            <a:schemeClr val="accent1"/>
          </a:lnRef>
          <a:fillRef idx="0">
            <a:schemeClr val="accent1"/>
          </a:fillRef>
          <a:effectRef idx="0">
            <a:schemeClr val="accent1"/>
          </a:effectRef>
          <a:fontRef idx="minor">
            <a:schemeClr val="tx1"/>
          </a:fontRef>
        </p:style>
      </p:cxnSp>
      <p:sp>
        <p:nvSpPr>
          <p:cNvPr id="84" name="ZoneTexte 83"/>
          <p:cNvSpPr txBox="1"/>
          <p:nvPr/>
        </p:nvSpPr>
        <p:spPr>
          <a:xfrm>
            <a:off x="508121" y="84883"/>
            <a:ext cx="7806320" cy="769441"/>
          </a:xfrm>
          <a:prstGeom prst="rect">
            <a:avLst/>
          </a:prstGeom>
          <a:noFill/>
        </p:spPr>
        <p:txBody>
          <a:bodyPr wrap="square" rtlCol="0">
            <a:spAutoFit/>
          </a:bodyPr>
          <a:lstStyle/>
          <a:p>
            <a:r>
              <a:rPr lang="fr-FR" sz="4400" dirty="0">
                <a:solidFill>
                  <a:prstClr val="white"/>
                </a:solidFill>
              </a:rPr>
              <a:t>Reco Numériques</a:t>
            </a:r>
          </a:p>
        </p:txBody>
      </p:sp>
      <p:sp>
        <p:nvSpPr>
          <p:cNvPr id="7" name="ZoneTexte 6">
            <a:extLst>
              <a:ext uri="{FF2B5EF4-FFF2-40B4-BE49-F238E27FC236}">
                <a16:creationId xmlns:a16="http://schemas.microsoft.com/office/drawing/2014/main" id="{CD41E9D8-6245-46D1-A34B-E1184EA8FDF8}"/>
              </a:ext>
            </a:extLst>
          </p:cNvPr>
          <p:cNvSpPr txBox="1"/>
          <p:nvPr/>
        </p:nvSpPr>
        <p:spPr>
          <a:xfrm>
            <a:off x="1064234" y="977838"/>
            <a:ext cx="1338606" cy="369332"/>
          </a:xfrm>
          <a:prstGeom prst="rect">
            <a:avLst/>
          </a:prstGeom>
          <a:noFill/>
        </p:spPr>
        <p:txBody>
          <a:bodyPr wrap="square" rtlCol="0">
            <a:spAutoFit/>
          </a:bodyPr>
          <a:lstStyle/>
          <a:p>
            <a:r>
              <a:rPr lang="en-US" sz="1800" b="1" u="sng" dirty="0">
                <a:effectLst/>
                <a:latin typeface="Times New Roman" panose="02020603050405020304" pitchFamily="18" charset="0"/>
                <a:ea typeface="Calibri" panose="020F0502020204030204" pitchFamily="34" charset="0"/>
              </a:rPr>
              <a:t>Figure 1</a:t>
            </a:r>
            <a:endParaRPr lang="fr-FR" dirty="0"/>
          </a:p>
        </p:txBody>
      </p:sp>
      <p:sp>
        <p:nvSpPr>
          <p:cNvPr id="8" name="ZoneTexte 7">
            <a:extLst>
              <a:ext uri="{FF2B5EF4-FFF2-40B4-BE49-F238E27FC236}">
                <a16:creationId xmlns:a16="http://schemas.microsoft.com/office/drawing/2014/main" id="{01AFF8FD-E033-4CBC-B974-90DFDF52A773}"/>
              </a:ext>
            </a:extLst>
          </p:cNvPr>
          <p:cNvSpPr txBox="1"/>
          <p:nvPr/>
        </p:nvSpPr>
        <p:spPr>
          <a:xfrm>
            <a:off x="2402840" y="977838"/>
            <a:ext cx="1338606" cy="369332"/>
          </a:xfrm>
          <a:prstGeom prst="rect">
            <a:avLst/>
          </a:prstGeom>
          <a:noFill/>
        </p:spPr>
        <p:txBody>
          <a:bodyPr wrap="square" rtlCol="0">
            <a:spAutoFit/>
          </a:bodyPr>
          <a:lstStyle/>
          <a:p>
            <a:r>
              <a:rPr lang="fr-FR" b="1" dirty="0"/>
              <a:t>B</a:t>
            </a:r>
          </a:p>
        </p:txBody>
      </p:sp>
      <p:cxnSp>
        <p:nvCxnSpPr>
          <p:cNvPr id="9" name="Connecteur droit 8">
            <a:extLst>
              <a:ext uri="{FF2B5EF4-FFF2-40B4-BE49-F238E27FC236}">
                <a16:creationId xmlns:a16="http://schemas.microsoft.com/office/drawing/2014/main" id="{60C87BDC-F961-46FC-AD1E-EC15AC9A8B61}"/>
              </a:ext>
            </a:extLst>
          </p:cNvPr>
          <p:cNvCxnSpPr>
            <a:cxnSpLocks/>
          </p:cNvCxnSpPr>
          <p:nvPr/>
        </p:nvCxnSpPr>
        <p:spPr>
          <a:xfrm flipV="1">
            <a:off x="436880" y="6204924"/>
            <a:ext cx="4147646" cy="5606"/>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
        <p:nvSpPr>
          <p:cNvPr id="10" name="ZoneTexte 9">
            <a:extLst>
              <a:ext uri="{FF2B5EF4-FFF2-40B4-BE49-F238E27FC236}">
                <a16:creationId xmlns:a16="http://schemas.microsoft.com/office/drawing/2014/main" id="{2DD67B2E-615C-48D4-BD2E-43863A398B35}"/>
              </a:ext>
            </a:extLst>
          </p:cNvPr>
          <p:cNvSpPr txBox="1"/>
          <p:nvPr/>
        </p:nvSpPr>
        <p:spPr>
          <a:xfrm>
            <a:off x="2082800" y="6274235"/>
            <a:ext cx="1383712" cy="307777"/>
          </a:xfrm>
          <a:prstGeom prst="rect">
            <a:avLst/>
          </a:prstGeom>
          <a:noFill/>
        </p:spPr>
        <p:txBody>
          <a:bodyPr wrap="none" rtlCol="0">
            <a:spAutoFit/>
          </a:bodyPr>
          <a:lstStyle/>
          <a:p>
            <a:r>
              <a:rPr lang="fr-FR" sz="1400" dirty="0"/>
              <a:t>Typage HLA NGS</a:t>
            </a:r>
          </a:p>
        </p:txBody>
      </p:sp>
      <p:cxnSp>
        <p:nvCxnSpPr>
          <p:cNvPr id="11" name="Connecteur droit 10">
            <a:extLst>
              <a:ext uri="{FF2B5EF4-FFF2-40B4-BE49-F238E27FC236}">
                <a16:creationId xmlns:a16="http://schemas.microsoft.com/office/drawing/2014/main" id="{52C412B1-19ED-4F2D-B4D6-CF628718DC1A}"/>
              </a:ext>
            </a:extLst>
          </p:cNvPr>
          <p:cNvCxnSpPr>
            <a:cxnSpLocks/>
          </p:cNvCxnSpPr>
          <p:nvPr/>
        </p:nvCxnSpPr>
        <p:spPr>
          <a:xfrm>
            <a:off x="4709786" y="6204924"/>
            <a:ext cx="2605886"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
        <p:nvSpPr>
          <p:cNvPr id="12" name="ZoneTexte 11">
            <a:extLst>
              <a:ext uri="{FF2B5EF4-FFF2-40B4-BE49-F238E27FC236}">
                <a16:creationId xmlns:a16="http://schemas.microsoft.com/office/drawing/2014/main" id="{6059DF12-03D3-48C7-9608-D7602DD0A232}"/>
              </a:ext>
            </a:extLst>
          </p:cNvPr>
          <p:cNvSpPr txBox="1"/>
          <p:nvPr/>
        </p:nvSpPr>
        <p:spPr>
          <a:xfrm>
            <a:off x="5059146" y="6274235"/>
            <a:ext cx="1535228" cy="307777"/>
          </a:xfrm>
          <a:prstGeom prst="rect">
            <a:avLst/>
          </a:prstGeom>
          <a:noFill/>
        </p:spPr>
        <p:txBody>
          <a:bodyPr wrap="none" rtlCol="0">
            <a:spAutoFit/>
          </a:bodyPr>
          <a:lstStyle/>
          <a:p>
            <a:r>
              <a:rPr lang="fr-FR" sz="1400" dirty="0"/>
              <a:t>Typage HLA autres</a:t>
            </a:r>
          </a:p>
        </p:txBody>
      </p:sp>
      <p:sp>
        <p:nvSpPr>
          <p:cNvPr id="13" name="ZoneTexte 12">
            <a:extLst>
              <a:ext uri="{FF2B5EF4-FFF2-40B4-BE49-F238E27FC236}">
                <a16:creationId xmlns:a16="http://schemas.microsoft.com/office/drawing/2014/main" id="{E4DE517B-C936-4DA8-AB21-956BBEA840CD}"/>
              </a:ext>
            </a:extLst>
          </p:cNvPr>
          <p:cNvSpPr txBox="1"/>
          <p:nvPr/>
        </p:nvSpPr>
        <p:spPr>
          <a:xfrm>
            <a:off x="7419394" y="6274235"/>
            <a:ext cx="1056700" cy="307777"/>
          </a:xfrm>
          <a:prstGeom prst="rect">
            <a:avLst/>
          </a:prstGeom>
          <a:noFill/>
        </p:spPr>
        <p:txBody>
          <a:bodyPr wrap="none" rtlCol="0">
            <a:spAutoFit/>
          </a:bodyPr>
          <a:lstStyle/>
          <a:p>
            <a:r>
              <a:rPr lang="fr-FR" sz="1400" dirty="0"/>
              <a:t>Chimérisme</a:t>
            </a:r>
          </a:p>
        </p:txBody>
      </p:sp>
      <p:cxnSp>
        <p:nvCxnSpPr>
          <p:cNvPr id="14" name="Connecteur droit 13">
            <a:extLst>
              <a:ext uri="{FF2B5EF4-FFF2-40B4-BE49-F238E27FC236}">
                <a16:creationId xmlns:a16="http://schemas.microsoft.com/office/drawing/2014/main" id="{44E43FA3-3089-49BB-A194-41637D826EA3}"/>
              </a:ext>
            </a:extLst>
          </p:cNvPr>
          <p:cNvCxnSpPr>
            <a:cxnSpLocks/>
          </p:cNvCxnSpPr>
          <p:nvPr/>
        </p:nvCxnSpPr>
        <p:spPr>
          <a:xfrm>
            <a:off x="7419394" y="6210530"/>
            <a:ext cx="1409646"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 name="Connecteur droit 14">
            <a:extLst>
              <a:ext uri="{FF2B5EF4-FFF2-40B4-BE49-F238E27FC236}">
                <a16:creationId xmlns:a16="http://schemas.microsoft.com/office/drawing/2014/main" id="{7CCBCD61-3309-43E8-A374-4205BEB73619}"/>
              </a:ext>
            </a:extLst>
          </p:cNvPr>
          <p:cNvCxnSpPr>
            <a:cxnSpLocks/>
          </p:cNvCxnSpPr>
          <p:nvPr/>
        </p:nvCxnSpPr>
        <p:spPr>
          <a:xfrm>
            <a:off x="8930640" y="6210530"/>
            <a:ext cx="2143760"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
        <p:nvSpPr>
          <p:cNvPr id="16" name="ZoneTexte 15">
            <a:extLst>
              <a:ext uri="{FF2B5EF4-FFF2-40B4-BE49-F238E27FC236}">
                <a16:creationId xmlns:a16="http://schemas.microsoft.com/office/drawing/2014/main" id="{395A65EB-5815-4F56-9629-360C5DB3A54C}"/>
              </a:ext>
            </a:extLst>
          </p:cNvPr>
          <p:cNvSpPr txBox="1"/>
          <p:nvPr/>
        </p:nvSpPr>
        <p:spPr>
          <a:xfrm>
            <a:off x="9138890" y="6274235"/>
            <a:ext cx="1547924" cy="307777"/>
          </a:xfrm>
          <a:prstGeom prst="rect">
            <a:avLst/>
          </a:prstGeom>
          <a:noFill/>
        </p:spPr>
        <p:txBody>
          <a:bodyPr wrap="none" rtlCol="0">
            <a:spAutoFit/>
          </a:bodyPr>
          <a:lstStyle/>
          <a:p>
            <a:r>
              <a:rPr lang="fr-FR" sz="1400" dirty="0"/>
              <a:t>Anticorps anti-HLA</a:t>
            </a:r>
          </a:p>
        </p:txBody>
      </p:sp>
      <p:sp>
        <p:nvSpPr>
          <p:cNvPr id="17" name="ZoneTexte 16">
            <a:extLst>
              <a:ext uri="{FF2B5EF4-FFF2-40B4-BE49-F238E27FC236}">
                <a16:creationId xmlns:a16="http://schemas.microsoft.com/office/drawing/2014/main" id="{95A80F4C-3E2C-476F-9C72-0D529E9FA93B}"/>
              </a:ext>
            </a:extLst>
          </p:cNvPr>
          <p:cNvSpPr txBox="1"/>
          <p:nvPr/>
        </p:nvSpPr>
        <p:spPr>
          <a:xfrm>
            <a:off x="10863338" y="6274235"/>
            <a:ext cx="1032334" cy="307777"/>
          </a:xfrm>
          <a:prstGeom prst="rect">
            <a:avLst/>
          </a:prstGeom>
          <a:noFill/>
        </p:spPr>
        <p:txBody>
          <a:bodyPr wrap="none" rtlCol="0">
            <a:spAutoFit/>
          </a:bodyPr>
          <a:lstStyle/>
          <a:p>
            <a:r>
              <a:rPr lang="fr-FR" sz="1400" dirty="0"/>
              <a:t>Crossmatch</a:t>
            </a:r>
          </a:p>
        </p:txBody>
      </p:sp>
      <p:cxnSp>
        <p:nvCxnSpPr>
          <p:cNvPr id="18" name="Connecteur droit 17">
            <a:extLst>
              <a:ext uri="{FF2B5EF4-FFF2-40B4-BE49-F238E27FC236}">
                <a16:creationId xmlns:a16="http://schemas.microsoft.com/office/drawing/2014/main" id="{B34E559C-C090-4E9E-81F9-805E566EC2B5}"/>
              </a:ext>
            </a:extLst>
          </p:cNvPr>
          <p:cNvCxnSpPr>
            <a:cxnSpLocks/>
          </p:cNvCxnSpPr>
          <p:nvPr/>
        </p:nvCxnSpPr>
        <p:spPr>
          <a:xfrm>
            <a:off x="11121422" y="6204924"/>
            <a:ext cx="516167"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
        <p:nvSpPr>
          <p:cNvPr id="20" name="ZoneTexte 19">
            <a:extLst>
              <a:ext uri="{FF2B5EF4-FFF2-40B4-BE49-F238E27FC236}">
                <a16:creationId xmlns:a16="http://schemas.microsoft.com/office/drawing/2014/main" id="{0A7E0BDF-AD04-448E-9241-5BE87252B029}"/>
              </a:ext>
            </a:extLst>
          </p:cNvPr>
          <p:cNvSpPr txBox="1"/>
          <p:nvPr/>
        </p:nvSpPr>
        <p:spPr>
          <a:xfrm rot="16200000">
            <a:off x="11317674" y="4380231"/>
            <a:ext cx="1229360" cy="307777"/>
          </a:xfrm>
          <a:prstGeom prst="rect">
            <a:avLst/>
          </a:prstGeom>
          <a:noFill/>
        </p:spPr>
        <p:txBody>
          <a:bodyPr wrap="square" rtlCol="0">
            <a:spAutoFit/>
          </a:bodyPr>
          <a:lstStyle/>
          <a:p>
            <a:r>
              <a:rPr lang="fr-FR" sz="1400" dirty="0" err="1"/>
              <a:t>Categories</a:t>
            </a:r>
            <a:endParaRPr lang="fr-FR" sz="1400" dirty="0"/>
          </a:p>
        </p:txBody>
      </p:sp>
      <p:graphicFrame>
        <p:nvGraphicFramePr>
          <p:cNvPr id="25" name="Graphique 24">
            <a:extLst>
              <a:ext uri="{FF2B5EF4-FFF2-40B4-BE49-F238E27FC236}">
                <a16:creationId xmlns:a16="http://schemas.microsoft.com/office/drawing/2014/main" id="{C7354832-2869-4D78-B395-EFBD54B336A4}"/>
              </a:ext>
            </a:extLst>
          </p:cNvPr>
          <p:cNvGraphicFramePr>
            <a:graphicFrameLocks/>
          </p:cNvGraphicFramePr>
          <p:nvPr>
            <p:extLst>
              <p:ext uri="{D42A27DB-BD31-4B8C-83A1-F6EECF244321}">
                <p14:modId xmlns:p14="http://schemas.microsoft.com/office/powerpoint/2010/main" val="4123045403"/>
              </p:ext>
            </p:extLst>
          </p:nvPr>
        </p:nvGraphicFramePr>
        <p:xfrm>
          <a:off x="457856" y="1325142"/>
          <a:ext cx="11628387" cy="4754471"/>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45635005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 name="Rectangle 78"/>
          <p:cNvSpPr/>
          <p:nvPr/>
        </p:nvSpPr>
        <p:spPr>
          <a:xfrm>
            <a:off x="1" y="-1"/>
            <a:ext cx="12192000" cy="6858001"/>
          </a:xfrm>
          <a:prstGeom prst="rect">
            <a:avLst/>
          </a:prstGeom>
          <a:solidFill>
            <a:srgbClr val="0057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solidFill>
                <a:prstClr val="white"/>
              </a:solidFill>
            </a:endParaRPr>
          </a:p>
        </p:txBody>
      </p:sp>
      <p:sp>
        <p:nvSpPr>
          <p:cNvPr id="80" name="Rectangle 79"/>
          <p:cNvSpPr/>
          <p:nvPr/>
        </p:nvSpPr>
        <p:spPr>
          <a:xfrm>
            <a:off x="386192" y="936239"/>
            <a:ext cx="11405758" cy="5572461"/>
          </a:xfrm>
          <a:prstGeom prst="rect">
            <a:avLst/>
          </a:prstGeom>
          <a:solidFill>
            <a:schemeClr val="bg1"/>
          </a:solidFill>
          <a:ln w="38100">
            <a:solidFill>
              <a:srgbClr val="D18C0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42900" indent="-342900">
              <a:buFont typeface="Courier New" panose="02070309020205020404" pitchFamily="49" charset="0"/>
              <a:buChar char="o"/>
            </a:pPr>
            <a:r>
              <a:rPr lang="fr-FR"/>
              <a:t>9 Limites planétaires</a:t>
            </a:r>
          </a:p>
        </p:txBody>
      </p:sp>
      <p:cxnSp>
        <p:nvCxnSpPr>
          <p:cNvPr id="83" name="Connecteur droit 82"/>
          <p:cNvCxnSpPr>
            <a:cxnSpLocks/>
          </p:cNvCxnSpPr>
          <p:nvPr/>
        </p:nvCxnSpPr>
        <p:spPr>
          <a:xfrm>
            <a:off x="3670126" y="534601"/>
            <a:ext cx="8521874" cy="0"/>
          </a:xfrm>
          <a:prstGeom prst="line">
            <a:avLst/>
          </a:prstGeom>
          <a:ln w="38100">
            <a:solidFill>
              <a:srgbClr val="D18C03"/>
            </a:solidFill>
          </a:ln>
        </p:spPr>
        <p:style>
          <a:lnRef idx="1">
            <a:schemeClr val="accent1"/>
          </a:lnRef>
          <a:fillRef idx="0">
            <a:schemeClr val="accent1"/>
          </a:fillRef>
          <a:effectRef idx="0">
            <a:schemeClr val="accent1"/>
          </a:effectRef>
          <a:fontRef idx="minor">
            <a:schemeClr val="tx1"/>
          </a:fontRef>
        </p:style>
      </p:cxnSp>
      <p:sp>
        <p:nvSpPr>
          <p:cNvPr id="84" name="ZoneTexte 83"/>
          <p:cNvSpPr txBox="1"/>
          <p:nvPr/>
        </p:nvSpPr>
        <p:spPr>
          <a:xfrm>
            <a:off x="508121" y="84883"/>
            <a:ext cx="7806320" cy="769441"/>
          </a:xfrm>
          <a:prstGeom prst="rect">
            <a:avLst/>
          </a:prstGeom>
          <a:noFill/>
        </p:spPr>
        <p:txBody>
          <a:bodyPr wrap="square" rtlCol="0">
            <a:spAutoFit/>
          </a:bodyPr>
          <a:lstStyle/>
          <a:p>
            <a:r>
              <a:rPr lang="fr-FR" sz="4400" dirty="0">
                <a:solidFill>
                  <a:prstClr val="white"/>
                </a:solidFill>
              </a:rPr>
              <a:t>Perspectives</a:t>
            </a:r>
          </a:p>
        </p:txBody>
      </p:sp>
      <p:sp>
        <p:nvSpPr>
          <p:cNvPr id="3" name="ZoneTexte 2">
            <a:extLst>
              <a:ext uri="{FF2B5EF4-FFF2-40B4-BE49-F238E27FC236}">
                <a16:creationId xmlns:a16="http://schemas.microsoft.com/office/drawing/2014/main" id="{6849E193-DC0D-4360-BEF3-E9B893950E20}"/>
              </a:ext>
            </a:extLst>
          </p:cNvPr>
          <p:cNvSpPr txBox="1"/>
          <p:nvPr/>
        </p:nvSpPr>
        <p:spPr>
          <a:xfrm>
            <a:off x="847626" y="1395412"/>
            <a:ext cx="7127310" cy="646331"/>
          </a:xfrm>
          <a:prstGeom prst="rect">
            <a:avLst/>
          </a:prstGeom>
          <a:noFill/>
        </p:spPr>
        <p:txBody>
          <a:bodyPr wrap="square" rtlCol="0">
            <a:spAutoFit/>
          </a:bodyPr>
          <a:lstStyle/>
          <a:p>
            <a:endParaRPr lang="fr-FR" dirty="0"/>
          </a:p>
          <a:p>
            <a:endParaRPr lang="en-US" sz="1800" b="1"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endParaRPr>
          </a:p>
        </p:txBody>
      </p:sp>
      <p:sp>
        <p:nvSpPr>
          <p:cNvPr id="4" name="ZoneTexte 3">
            <a:extLst>
              <a:ext uri="{FF2B5EF4-FFF2-40B4-BE49-F238E27FC236}">
                <a16:creationId xmlns:a16="http://schemas.microsoft.com/office/drawing/2014/main" id="{0B261F3E-7314-4AD7-ACA9-64DD87AEFC5F}"/>
              </a:ext>
            </a:extLst>
          </p:cNvPr>
          <p:cNvSpPr txBox="1"/>
          <p:nvPr/>
        </p:nvSpPr>
        <p:spPr>
          <a:xfrm>
            <a:off x="663878" y="1177447"/>
            <a:ext cx="10997853" cy="4801314"/>
          </a:xfrm>
          <a:prstGeom prst="rect">
            <a:avLst/>
          </a:prstGeom>
          <a:noFill/>
        </p:spPr>
        <p:txBody>
          <a:bodyPr wrap="square" rtlCol="0">
            <a:spAutoFit/>
          </a:bodyPr>
          <a:lstStyle/>
          <a:p>
            <a:r>
              <a:rPr lang="fr-FR" dirty="0"/>
              <a:t>Projet </a:t>
            </a:r>
            <a:r>
              <a:rPr lang="fr-FR" b="1" dirty="0"/>
              <a:t>SCOPE</a:t>
            </a:r>
            <a:r>
              <a:rPr lang="fr-FR" dirty="0"/>
              <a:t> </a:t>
            </a:r>
            <a:r>
              <a:rPr lang="fr-FR" sz="1800" dirty="0">
                <a:solidFill>
                  <a:srgbClr val="000000"/>
                </a:solidFill>
                <a:effectLst/>
                <a:latin typeface="Calibri" panose="020F0502020204030204" pitchFamily="34" charset="0"/>
                <a:ea typeface="Times New Roman" panose="02020603050405020304" pitchFamily="18" charset="0"/>
              </a:rPr>
              <a:t>: Système de Conservation Optimisée et Paramétrée Écoresponsable des données informatiques</a:t>
            </a:r>
          </a:p>
          <a:p>
            <a:endParaRPr lang="fr-FR" dirty="0">
              <a:solidFill>
                <a:srgbClr val="000000"/>
              </a:solidFill>
              <a:latin typeface="Calibri" panose="020F0502020204030204" pitchFamily="34" charset="0"/>
              <a:ea typeface="Times New Roman" panose="02020603050405020304" pitchFamily="18" charset="0"/>
            </a:endParaRPr>
          </a:p>
          <a:p>
            <a:endParaRPr lang="fr-FR" sz="1800" dirty="0">
              <a:solidFill>
                <a:srgbClr val="000000"/>
              </a:solidFill>
              <a:effectLst/>
              <a:latin typeface="Calibri" panose="020F0502020204030204" pitchFamily="34" charset="0"/>
              <a:ea typeface="Times New Roman" panose="02020603050405020304" pitchFamily="18" charset="0"/>
            </a:endParaRPr>
          </a:p>
          <a:p>
            <a:pPr marL="342900" indent="-342900">
              <a:buAutoNum type="alphaLcPeriod"/>
            </a:pPr>
            <a:r>
              <a:rPr lang="fr-FR" sz="1800" dirty="0">
                <a:solidFill>
                  <a:srgbClr val="000000"/>
                </a:solidFill>
                <a:effectLst/>
                <a:latin typeface="Calibri" panose="020F0502020204030204" pitchFamily="34" charset="0"/>
                <a:ea typeface="Times New Roman" panose="02020603050405020304" pitchFamily="18" charset="0"/>
              </a:rPr>
              <a:t>Conception et développement d’une solution informatique automatisable et paramétrable</a:t>
            </a:r>
          </a:p>
          <a:p>
            <a:pPr marL="342900" indent="-342900">
              <a:buAutoNum type="alphaLcPeriod"/>
            </a:pPr>
            <a:endParaRPr lang="fr-FR" sz="1800" dirty="0">
              <a:solidFill>
                <a:srgbClr val="000000"/>
              </a:solidFill>
              <a:effectLst/>
              <a:latin typeface="Arial" panose="020B0604020202020204" pitchFamily="34" charset="0"/>
              <a:ea typeface="Times New Roman" panose="02020603050405020304" pitchFamily="18" charset="0"/>
            </a:endParaRPr>
          </a:p>
          <a:p>
            <a:r>
              <a:rPr lang="fr-FR" sz="1800" dirty="0">
                <a:solidFill>
                  <a:srgbClr val="000000"/>
                </a:solidFill>
                <a:effectLst/>
                <a:latin typeface="Calibri" panose="020F0502020204030204" pitchFamily="34" charset="0"/>
                <a:ea typeface="Times New Roman" panose="02020603050405020304" pitchFamily="18" charset="0"/>
              </a:rPr>
              <a:t>b. Réalisation de tests de sécurité fonctionnelle (fonctionnement technique) et métier (conformité aux usages et exigences opérationnelles) sur une base de test afin de s’assurer que le processus ne compromet pas l’usage des données restantes aux différents temps</a:t>
            </a:r>
          </a:p>
          <a:p>
            <a:endParaRPr lang="fr-FR" sz="1800" dirty="0">
              <a:solidFill>
                <a:srgbClr val="000000"/>
              </a:solidFill>
              <a:effectLst/>
              <a:latin typeface="Calibri" panose="020F0502020204030204" pitchFamily="34" charset="0"/>
              <a:ea typeface="Times New Roman" panose="02020603050405020304" pitchFamily="18" charset="0"/>
            </a:endParaRPr>
          </a:p>
          <a:p>
            <a:r>
              <a:rPr lang="fr-FR" dirty="0">
                <a:solidFill>
                  <a:srgbClr val="000000"/>
                </a:solidFill>
                <a:latin typeface="Calibri" panose="020F0502020204030204" pitchFamily="34" charset="0"/>
                <a:ea typeface="Times New Roman" panose="02020603050405020304" pitchFamily="18" charset="0"/>
              </a:rPr>
              <a:t>c</a:t>
            </a:r>
            <a:r>
              <a:rPr lang="fr-FR" sz="1800" dirty="0">
                <a:solidFill>
                  <a:srgbClr val="000000"/>
                </a:solidFill>
                <a:effectLst/>
                <a:latin typeface="Calibri" panose="020F0502020204030204" pitchFamily="34" charset="0"/>
                <a:ea typeface="Times New Roman" panose="02020603050405020304" pitchFamily="18" charset="0"/>
              </a:rPr>
              <a:t>. Génération de statistiques sur les volumes en octets épargnés aux différents temps que la DNUM pourra exploiter et convertir en euros.</a:t>
            </a:r>
          </a:p>
          <a:p>
            <a:endParaRPr lang="fr-FR" sz="1800" dirty="0">
              <a:solidFill>
                <a:srgbClr val="000000"/>
              </a:solidFill>
              <a:effectLst/>
              <a:latin typeface="Arial" panose="020B0604020202020204" pitchFamily="34" charset="0"/>
              <a:ea typeface="Times New Roman" panose="02020603050405020304" pitchFamily="18" charset="0"/>
            </a:endParaRPr>
          </a:p>
          <a:p>
            <a:r>
              <a:rPr lang="fr-FR" dirty="0">
                <a:solidFill>
                  <a:srgbClr val="000000"/>
                </a:solidFill>
                <a:latin typeface="Calibri" panose="020F0502020204030204" pitchFamily="34" charset="0"/>
                <a:ea typeface="Times New Roman" panose="02020603050405020304" pitchFamily="18" charset="0"/>
              </a:rPr>
              <a:t>d</a:t>
            </a:r>
            <a:r>
              <a:rPr lang="fr-FR" sz="1800" dirty="0">
                <a:solidFill>
                  <a:srgbClr val="000000"/>
                </a:solidFill>
                <a:effectLst/>
                <a:latin typeface="Calibri" panose="020F0502020204030204" pitchFamily="34" charset="0"/>
                <a:ea typeface="Times New Roman" panose="02020603050405020304" pitchFamily="18" charset="0"/>
              </a:rPr>
              <a:t>. Génération des statistiques sur le volume en octets épargné aux différents temps à l’aide de la méthodologie du rapport du </a:t>
            </a:r>
            <a:r>
              <a:rPr lang="fr-FR" sz="1800" dirty="0" err="1">
                <a:solidFill>
                  <a:srgbClr val="000000"/>
                </a:solidFill>
                <a:effectLst/>
                <a:latin typeface="Calibri" panose="020F0502020204030204" pitchFamily="34" charset="0"/>
                <a:ea typeface="Times New Roman" panose="02020603050405020304" pitchFamily="18" charset="0"/>
              </a:rPr>
              <a:t>GreenIT</a:t>
            </a:r>
            <a:r>
              <a:rPr lang="fr-FR" sz="1800" dirty="0">
                <a:solidFill>
                  <a:srgbClr val="000000"/>
                </a:solidFill>
                <a:effectLst/>
                <a:latin typeface="Calibri" panose="020F0502020204030204" pitchFamily="34" charset="0"/>
                <a:ea typeface="Times New Roman" panose="02020603050405020304" pitchFamily="18" charset="0"/>
              </a:rPr>
              <a:t>.</a:t>
            </a:r>
            <a:endParaRPr lang="fr-FR" sz="1800" dirty="0">
              <a:solidFill>
                <a:srgbClr val="000000"/>
              </a:solidFill>
              <a:effectLst/>
              <a:latin typeface="Arial" panose="020B0604020202020204" pitchFamily="34" charset="0"/>
              <a:ea typeface="Times New Roman" panose="02020603050405020304" pitchFamily="18" charset="0"/>
            </a:endParaRPr>
          </a:p>
          <a:p>
            <a:endParaRPr lang="fr-FR" sz="1800" dirty="0">
              <a:solidFill>
                <a:srgbClr val="000000"/>
              </a:solidFill>
              <a:effectLst/>
              <a:latin typeface="Arial" panose="020B0604020202020204" pitchFamily="34" charset="0"/>
              <a:ea typeface="Times New Roman" panose="02020603050405020304" pitchFamily="18" charset="0"/>
            </a:endParaRPr>
          </a:p>
          <a:p>
            <a:endParaRPr lang="fr-FR" sz="1800" dirty="0">
              <a:solidFill>
                <a:srgbClr val="000000"/>
              </a:solidFill>
              <a:effectLst/>
              <a:latin typeface="Arial" panose="020B0604020202020204" pitchFamily="34" charset="0"/>
              <a:ea typeface="Times New Roman" panose="02020603050405020304" pitchFamily="18" charset="0"/>
            </a:endParaRPr>
          </a:p>
          <a:p>
            <a:endParaRPr lang="fr-FR" dirty="0"/>
          </a:p>
        </p:txBody>
      </p:sp>
      <p:sp>
        <p:nvSpPr>
          <p:cNvPr id="6" name="ZoneTexte 5">
            <a:extLst>
              <a:ext uri="{FF2B5EF4-FFF2-40B4-BE49-F238E27FC236}">
                <a16:creationId xmlns:a16="http://schemas.microsoft.com/office/drawing/2014/main" id="{EE92FAB1-2DF4-414E-9BBC-2AEFDA87622A}"/>
              </a:ext>
            </a:extLst>
          </p:cNvPr>
          <p:cNvSpPr txBox="1"/>
          <p:nvPr/>
        </p:nvSpPr>
        <p:spPr>
          <a:xfrm>
            <a:off x="1440494" y="5552429"/>
            <a:ext cx="5311036" cy="369332"/>
          </a:xfrm>
          <a:prstGeom prst="rect">
            <a:avLst/>
          </a:prstGeom>
          <a:noFill/>
        </p:spPr>
        <p:txBody>
          <a:bodyPr wrap="square" rtlCol="0">
            <a:spAutoFit/>
          </a:bodyPr>
          <a:lstStyle/>
          <a:p>
            <a:r>
              <a:rPr lang="fr-FR" dirty="0"/>
              <a:t>=&gt; Rencontre de Frédéric Bordage </a:t>
            </a:r>
            <a:r>
              <a:rPr lang="fr-FR" dirty="0" err="1"/>
              <a:t>GreenIT</a:t>
            </a:r>
            <a:endParaRPr lang="fr-FR" dirty="0"/>
          </a:p>
        </p:txBody>
      </p:sp>
    </p:spTree>
    <p:extLst>
      <p:ext uri="{BB962C8B-B14F-4D97-AF65-F5344CB8AC3E}">
        <p14:creationId xmlns:p14="http://schemas.microsoft.com/office/powerpoint/2010/main" val="303463916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 name="Rectangle 78"/>
          <p:cNvSpPr/>
          <p:nvPr/>
        </p:nvSpPr>
        <p:spPr>
          <a:xfrm>
            <a:off x="1" y="-1"/>
            <a:ext cx="12192000" cy="6858001"/>
          </a:xfrm>
          <a:prstGeom prst="rect">
            <a:avLst/>
          </a:prstGeom>
          <a:solidFill>
            <a:srgbClr val="0057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solidFill>
                <a:prstClr val="white"/>
              </a:solidFill>
            </a:endParaRPr>
          </a:p>
        </p:txBody>
      </p:sp>
      <p:sp>
        <p:nvSpPr>
          <p:cNvPr id="80" name="Rectangle 79"/>
          <p:cNvSpPr/>
          <p:nvPr/>
        </p:nvSpPr>
        <p:spPr>
          <a:xfrm>
            <a:off x="386192" y="936239"/>
            <a:ext cx="11405758" cy="5572461"/>
          </a:xfrm>
          <a:prstGeom prst="rect">
            <a:avLst/>
          </a:prstGeom>
          <a:solidFill>
            <a:schemeClr val="bg1"/>
          </a:solidFill>
          <a:ln w="38100">
            <a:solidFill>
              <a:srgbClr val="D18C0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42900" indent="-342900">
              <a:buFont typeface="Courier New" panose="02070309020205020404" pitchFamily="49" charset="0"/>
              <a:buChar char="o"/>
            </a:pPr>
            <a:r>
              <a:rPr lang="fr-FR"/>
              <a:t>9 Limites planétaires</a:t>
            </a:r>
          </a:p>
        </p:txBody>
      </p:sp>
      <p:cxnSp>
        <p:nvCxnSpPr>
          <p:cNvPr id="83" name="Connecteur droit 82"/>
          <p:cNvCxnSpPr/>
          <p:nvPr/>
        </p:nvCxnSpPr>
        <p:spPr>
          <a:xfrm flipV="1">
            <a:off x="8314441" y="534601"/>
            <a:ext cx="3877559" cy="12154"/>
          </a:xfrm>
          <a:prstGeom prst="line">
            <a:avLst/>
          </a:prstGeom>
          <a:ln w="38100">
            <a:solidFill>
              <a:srgbClr val="D18C03"/>
            </a:solidFill>
          </a:ln>
        </p:spPr>
        <p:style>
          <a:lnRef idx="1">
            <a:schemeClr val="accent1"/>
          </a:lnRef>
          <a:fillRef idx="0">
            <a:schemeClr val="accent1"/>
          </a:fillRef>
          <a:effectRef idx="0">
            <a:schemeClr val="accent1"/>
          </a:effectRef>
          <a:fontRef idx="minor">
            <a:schemeClr val="tx1"/>
          </a:fontRef>
        </p:style>
      </p:cxnSp>
      <p:sp>
        <p:nvSpPr>
          <p:cNvPr id="84" name="ZoneTexte 83"/>
          <p:cNvSpPr txBox="1"/>
          <p:nvPr/>
        </p:nvSpPr>
        <p:spPr>
          <a:xfrm>
            <a:off x="508121" y="84883"/>
            <a:ext cx="7806320" cy="769441"/>
          </a:xfrm>
          <a:prstGeom prst="rect">
            <a:avLst/>
          </a:prstGeom>
          <a:noFill/>
        </p:spPr>
        <p:txBody>
          <a:bodyPr wrap="square" rtlCol="0">
            <a:spAutoFit/>
          </a:bodyPr>
          <a:lstStyle/>
          <a:p>
            <a:r>
              <a:rPr lang="fr-FR" sz="4400" dirty="0">
                <a:solidFill>
                  <a:prstClr val="white"/>
                </a:solidFill>
              </a:rPr>
              <a:t>Reco Numériques</a:t>
            </a:r>
          </a:p>
        </p:txBody>
      </p:sp>
      <p:sp>
        <p:nvSpPr>
          <p:cNvPr id="3" name="ZoneTexte 2">
            <a:extLst>
              <a:ext uri="{FF2B5EF4-FFF2-40B4-BE49-F238E27FC236}">
                <a16:creationId xmlns:a16="http://schemas.microsoft.com/office/drawing/2014/main" id="{6849E193-DC0D-4360-BEF3-E9B893950E20}"/>
              </a:ext>
            </a:extLst>
          </p:cNvPr>
          <p:cNvSpPr txBox="1"/>
          <p:nvPr/>
        </p:nvSpPr>
        <p:spPr>
          <a:xfrm>
            <a:off x="847626" y="1395412"/>
            <a:ext cx="7127310" cy="646331"/>
          </a:xfrm>
          <a:prstGeom prst="rect">
            <a:avLst/>
          </a:prstGeom>
          <a:noFill/>
        </p:spPr>
        <p:txBody>
          <a:bodyPr wrap="square" rtlCol="0">
            <a:spAutoFit/>
          </a:bodyPr>
          <a:lstStyle/>
          <a:p>
            <a:endParaRPr lang="fr-FR" dirty="0"/>
          </a:p>
          <a:p>
            <a:endParaRPr lang="en-US" sz="1800" b="1"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endParaRPr>
          </a:p>
        </p:txBody>
      </p:sp>
      <p:pic>
        <p:nvPicPr>
          <p:cNvPr id="4" name="Image 3">
            <a:extLst>
              <a:ext uri="{FF2B5EF4-FFF2-40B4-BE49-F238E27FC236}">
                <a16:creationId xmlns:a16="http://schemas.microsoft.com/office/drawing/2014/main" id="{603E763E-DA7C-4CCB-9396-977B416ED969}"/>
              </a:ext>
            </a:extLst>
          </p:cNvPr>
          <p:cNvPicPr>
            <a:picLocks noChangeAspect="1"/>
          </p:cNvPicPr>
          <p:nvPr/>
        </p:nvPicPr>
        <p:blipFill>
          <a:blip r:embed="rId3"/>
          <a:stretch>
            <a:fillRect/>
          </a:stretch>
        </p:blipFill>
        <p:spPr>
          <a:xfrm>
            <a:off x="4091244" y="780952"/>
            <a:ext cx="7767384" cy="5883033"/>
          </a:xfrm>
          <a:prstGeom prst="rect">
            <a:avLst/>
          </a:prstGeom>
        </p:spPr>
      </p:pic>
      <p:pic>
        <p:nvPicPr>
          <p:cNvPr id="7" name="Image 6">
            <a:extLst>
              <a:ext uri="{FF2B5EF4-FFF2-40B4-BE49-F238E27FC236}">
                <a16:creationId xmlns:a16="http://schemas.microsoft.com/office/drawing/2014/main" id="{327F4A2A-4A8B-4734-A0C1-AA48D4641511}"/>
              </a:ext>
            </a:extLst>
          </p:cNvPr>
          <p:cNvPicPr>
            <a:picLocks noChangeAspect="1"/>
          </p:cNvPicPr>
          <p:nvPr/>
        </p:nvPicPr>
        <p:blipFill>
          <a:blip r:embed="rId4"/>
          <a:stretch>
            <a:fillRect/>
          </a:stretch>
        </p:blipFill>
        <p:spPr>
          <a:xfrm>
            <a:off x="900700" y="1886042"/>
            <a:ext cx="2857171" cy="934075"/>
          </a:xfrm>
          <a:prstGeom prst="rect">
            <a:avLst/>
          </a:prstGeom>
        </p:spPr>
      </p:pic>
    </p:spTree>
    <p:extLst>
      <p:ext uri="{BB962C8B-B14F-4D97-AF65-F5344CB8AC3E}">
        <p14:creationId xmlns:p14="http://schemas.microsoft.com/office/powerpoint/2010/main" val="253043030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 name="Rectangle 78"/>
          <p:cNvSpPr/>
          <p:nvPr/>
        </p:nvSpPr>
        <p:spPr>
          <a:xfrm>
            <a:off x="1" y="-1"/>
            <a:ext cx="12192000" cy="6858001"/>
          </a:xfrm>
          <a:prstGeom prst="rect">
            <a:avLst/>
          </a:prstGeom>
          <a:solidFill>
            <a:srgbClr val="0057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solidFill>
                <a:prstClr val="white"/>
              </a:solidFill>
            </a:endParaRPr>
          </a:p>
        </p:txBody>
      </p:sp>
      <p:sp>
        <p:nvSpPr>
          <p:cNvPr id="80" name="Rectangle 79"/>
          <p:cNvSpPr/>
          <p:nvPr/>
        </p:nvSpPr>
        <p:spPr>
          <a:xfrm>
            <a:off x="386192" y="936239"/>
            <a:ext cx="11405758" cy="5572461"/>
          </a:xfrm>
          <a:prstGeom prst="rect">
            <a:avLst/>
          </a:prstGeom>
          <a:solidFill>
            <a:schemeClr val="bg1"/>
          </a:solidFill>
          <a:ln w="38100">
            <a:solidFill>
              <a:srgbClr val="D18C0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42900" indent="-342900">
              <a:buFont typeface="Courier New" panose="02070309020205020404" pitchFamily="49" charset="0"/>
              <a:buChar char="o"/>
            </a:pPr>
            <a:r>
              <a:rPr lang="fr-FR"/>
              <a:t>9 Limites planétaires</a:t>
            </a:r>
          </a:p>
        </p:txBody>
      </p:sp>
      <p:cxnSp>
        <p:nvCxnSpPr>
          <p:cNvPr id="83" name="Connecteur droit 82"/>
          <p:cNvCxnSpPr/>
          <p:nvPr/>
        </p:nvCxnSpPr>
        <p:spPr>
          <a:xfrm flipV="1">
            <a:off x="8314441" y="534601"/>
            <a:ext cx="3877559" cy="12154"/>
          </a:xfrm>
          <a:prstGeom prst="line">
            <a:avLst/>
          </a:prstGeom>
          <a:ln w="38100">
            <a:solidFill>
              <a:srgbClr val="D18C03"/>
            </a:solidFill>
          </a:ln>
        </p:spPr>
        <p:style>
          <a:lnRef idx="1">
            <a:schemeClr val="accent1"/>
          </a:lnRef>
          <a:fillRef idx="0">
            <a:schemeClr val="accent1"/>
          </a:fillRef>
          <a:effectRef idx="0">
            <a:schemeClr val="accent1"/>
          </a:effectRef>
          <a:fontRef idx="minor">
            <a:schemeClr val="tx1"/>
          </a:fontRef>
        </p:style>
      </p:cxnSp>
      <p:sp>
        <p:nvSpPr>
          <p:cNvPr id="84" name="ZoneTexte 83"/>
          <p:cNvSpPr txBox="1"/>
          <p:nvPr/>
        </p:nvSpPr>
        <p:spPr>
          <a:xfrm>
            <a:off x="508121" y="84883"/>
            <a:ext cx="7806320" cy="769441"/>
          </a:xfrm>
          <a:prstGeom prst="rect">
            <a:avLst/>
          </a:prstGeom>
          <a:noFill/>
        </p:spPr>
        <p:txBody>
          <a:bodyPr wrap="square" rtlCol="0">
            <a:spAutoFit/>
          </a:bodyPr>
          <a:lstStyle/>
          <a:p>
            <a:r>
              <a:rPr lang="fr-FR" sz="4400" dirty="0">
                <a:solidFill>
                  <a:prstClr val="white"/>
                </a:solidFill>
              </a:rPr>
              <a:t>Reco Numériques</a:t>
            </a:r>
          </a:p>
        </p:txBody>
      </p:sp>
      <p:sp>
        <p:nvSpPr>
          <p:cNvPr id="3" name="ZoneTexte 2">
            <a:extLst>
              <a:ext uri="{FF2B5EF4-FFF2-40B4-BE49-F238E27FC236}">
                <a16:creationId xmlns:a16="http://schemas.microsoft.com/office/drawing/2014/main" id="{6849E193-DC0D-4360-BEF3-E9B893950E20}"/>
              </a:ext>
            </a:extLst>
          </p:cNvPr>
          <p:cNvSpPr txBox="1"/>
          <p:nvPr/>
        </p:nvSpPr>
        <p:spPr>
          <a:xfrm>
            <a:off x="847626" y="1395412"/>
            <a:ext cx="7127310" cy="646331"/>
          </a:xfrm>
          <a:prstGeom prst="rect">
            <a:avLst/>
          </a:prstGeom>
          <a:noFill/>
        </p:spPr>
        <p:txBody>
          <a:bodyPr wrap="square" rtlCol="0">
            <a:spAutoFit/>
          </a:bodyPr>
          <a:lstStyle/>
          <a:p>
            <a:endParaRPr lang="fr-FR" dirty="0"/>
          </a:p>
          <a:p>
            <a:endParaRPr lang="en-US" sz="1800" b="1"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endParaRPr>
          </a:p>
        </p:txBody>
      </p:sp>
      <p:sp>
        <p:nvSpPr>
          <p:cNvPr id="2" name="ZoneTexte 1">
            <a:extLst>
              <a:ext uri="{FF2B5EF4-FFF2-40B4-BE49-F238E27FC236}">
                <a16:creationId xmlns:a16="http://schemas.microsoft.com/office/drawing/2014/main" id="{AC5E4E36-8CE4-4723-8525-00EC5AC8B636}"/>
              </a:ext>
            </a:extLst>
          </p:cNvPr>
          <p:cNvSpPr txBox="1"/>
          <p:nvPr/>
        </p:nvSpPr>
        <p:spPr>
          <a:xfrm>
            <a:off x="847626" y="1086381"/>
            <a:ext cx="10944324" cy="4801314"/>
          </a:xfrm>
          <a:prstGeom prst="rect">
            <a:avLst/>
          </a:prstGeom>
          <a:noFill/>
        </p:spPr>
        <p:txBody>
          <a:bodyPr wrap="square" rtlCol="0">
            <a:spAutoFit/>
          </a:bodyPr>
          <a:lstStyle/>
          <a:p>
            <a:pPr lvl="0">
              <a:tabLst>
                <a:tab pos="457200" algn="l"/>
              </a:tabLst>
            </a:pPr>
            <a:r>
              <a:rPr lang="fr-FR" sz="1600" u="sng" dirty="0">
                <a:solidFill>
                  <a:srgbClr val="000000"/>
                </a:solidFill>
                <a:effectLst/>
                <a:latin typeface="Calibri" panose="020F0502020204030204" pitchFamily="34" charset="0"/>
                <a:ea typeface="Times New Roman" panose="02020603050405020304" pitchFamily="18" charset="0"/>
              </a:rPr>
              <a:t>Présentation du collectif Green IT</a:t>
            </a:r>
            <a:endParaRPr lang="fr-FR" sz="1600" dirty="0">
              <a:solidFill>
                <a:srgbClr val="000000"/>
              </a:solidFill>
              <a:effectLst/>
              <a:latin typeface="Calibri" panose="020F0502020204030204" pitchFamily="34" charset="0"/>
              <a:ea typeface="Calibri" panose="020F0502020204030204" pitchFamily="34" charset="0"/>
            </a:endParaRPr>
          </a:p>
          <a:p>
            <a:r>
              <a:rPr lang="fr-FR" sz="1600" dirty="0">
                <a:solidFill>
                  <a:srgbClr val="000000"/>
                </a:solidFill>
                <a:effectLst/>
                <a:latin typeface="Calibri" panose="020F0502020204030204" pitchFamily="34" charset="0"/>
                <a:ea typeface="Calibri" panose="020F0502020204030204" pitchFamily="34" charset="0"/>
              </a:rPr>
              <a:t>Ce collectif regroupe 4 structures :</a:t>
            </a:r>
            <a:endParaRPr lang="fr-FR" sz="1600" dirty="0">
              <a:effectLst/>
              <a:latin typeface="Calibri" panose="020F0502020204030204" pitchFamily="34" charset="0"/>
              <a:ea typeface="Calibri" panose="020F0502020204030204" pitchFamily="34" charset="0"/>
            </a:endParaRPr>
          </a:p>
          <a:p>
            <a:pPr marL="342900" lvl="0" indent="-342900">
              <a:buSzPts val="1000"/>
              <a:buFont typeface="Symbol" panose="05050102010706020507" pitchFamily="18" charset="2"/>
              <a:buChar char=""/>
              <a:tabLst>
                <a:tab pos="457200" algn="l"/>
              </a:tabLst>
            </a:pPr>
            <a:r>
              <a:rPr lang="fr-FR" sz="1600" dirty="0">
                <a:effectLst/>
                <a:latin typeface="Calibri" panose="020F0502020204030204" pitchFamily="34" charset="0"/>
                <a:ea typeface="Calibri" panose="020F0502020204030204" pitchFamily="34" charset="0"/>
              </a:rPr>
              <a:t>L'</a:t>
            </a:r>
            <a:r>
              <a:rPr lang="fr-FR" sz="1600" u="sng" dirty="0">
                <a:solidFill>
                  <a:srgbClr val="0563C1"/>
                </a:solidFill>
                <a:effectLst/>
                <a:latin typeface="Calibri" panose="020F0502020204030204" pitchFamily="34" charset="0"/>
                <a:ea typeface="Calibri" panose="020F0502020204030204" pitchFamily="34" charset="0"/>
                <a:hlinkClick r:id="rId3"/>
              </a:rPr>
              <a:t>association Green IT</a:t>
            </a:r>
            <a:r>
              <a:rPr lang="fr-FR" sz="1600" dirty="0">
                <a:solidFill>
                  <a:srgbClr val="000000"/>
                </a:solidFill>
                <a:effectLst/>
                <a:latin typeface="Calibri" panose="020F0502020204030204" pitchFamily="34" charset="0"/>
                <a:ea typeface="Calibri" panose="020F0502020204030204" pitchFamily="34" charset="0"/>
              </a:rPr>
              <a:t> loi 1901 d’intérêt général depuis 2014, qui a un rôle de plaidoyer &gt; à l’initiative de la loi REEN, loi AGEC</a:t>
            </a:r>
            <a:endParaRPr lang="fr-FR" sz="1600" dirty="0">
              <a:effectLst/>
              <a:latin typeface="Calibri" panose="020F0502020204030204" pitchFamily="34" charset="0"/>
              <a:ea typeface="Calibri" panose="020F0502020204030204" pitchFamily="34" charset="0"/>
            </a:endParaRPr>
          </a:p>
          <a:p>
            <a:pPr marL="342900" lvl="0" indent="-342900">
              <a:buSzPts val="1000"/>
              <a:buFont typeface="Symbol" panose="05050102010706020507" pitchFamily="18" charset="2"/>
              <a:buChar char=""/>
              <a:tabLst>
                <a:tab pos="457200" algn="l"/>
              </a:tabLst>
            </a:pPr>
            <a:r>
              <a:rPr lang="fr-FR" sz="1600" dirty="0">
                <a:solidFill>
                  <a:srgbClr val="000000"/>
                </a:solidFill>
                <a:effectLst/>
                <a:latin typeface="Calibri" panose="020F0502020204030204" pitchFamily="34" charset="0"/>
                <a:ea typeface="Calibri" panose="020F0502020204030204" pitchFamily="34" charset="0"/>
              </a:rPr>
              <a:t>Des experts indépendants, prestataires pour la réalisation d’ACV multicritères du numérique à l’échelle nationale et internationale (pour la Banque de France, L’Oréal Monde </a:t>
            </a:r>
            <a:r>
              <a:rPr lang="fr-FR" sz="1600" dirty="0" err="1">
                <a:solidFill>
                  <a:srgbClr val="000000"/>
                </a:solidFill>
                <a:effectLst/>
                <a:latin typeface="Calibri" panose="020F0502020204030204" pitchFamily="34" charset="0"/>
                <a:ea typeface="Calibri" panose="020F0502020204030204" pitchFamily="34" charset="0"/>
              </a:rPr>
              <a:t>etc</a:t>
            </a:r>
            <a:r>
              <a:rPr lang="fr-FR" sz="1600" dirty="0">
                <a:solidFill>
                  <a:srgbClr val="000000"/>
                </a:solidFill>
                <a:effectLst/>
                <a:latin typeface="Calibri" panose="020F0502020204030204" pitchFamily="34" charset="0"/>
                <a:ea typeface="Calibri" panose="020F0502020204030204" pitchFamily="34" charset="0"/>
              </a:rPr>
              <a:t>)</a:t>
            </a:r>
            <a:endParaRPr lang="fr-FR" sz="1600" dirty="0">
              <a:effectLst/>
              <a:latin typeface="Calibri" panose="020F0502020204030204" pitchFamily="34" charset="0"/>
              <a:ea typeface="Calibri" panose="020F0502020204030204" pitchFamily="34" charset="0"/>
            </a:endParaRPr>
          </a:p>
          <a:p>
            <a:pPr marL="342900" lvl="0" indent="-342900">
              <a:buSzPts val="1000"/>
              <a:buFont typeface="Symbol" panose="05050102010706020507" pitchFamily="18" charset="2"/>
              <a:buChar char=""/>
              <a:tabLst>
                <a:tab pos="457200" algn="l"/>
              </a:tabLst>
            </a:pPr>
            <a:r>
              <a:rPr lang="fr-FR" sz="1600" dirty="0">
                <a:solidFill>
                  <a:srgbClr val="000000"/>
                </a:solidFill>
                <a:effectLst/>
                <a:latin typeface="Calibri" panose="020F0502020204030204" pitchFamily="34" charset="0"/>
                <a:ea typeface="Calibri" panose="020F0502020204030204" pitchFamily="34" charset="0"/>
              </a:rPr>
              <a:t>Une communauté « Collectif Conception Numérique Responsable » </a:t>
            </a:r>
            <a:r>
              <a:rPr lang="fr-FR" sz="1600" u="sng" dirty="0" err="1">
                <a:solidFill>
                  <a:srgbClr val="0563C1"/>
                </a:solidFill>
                <a:effectLst/>
                <a:latin typeface="Calibri" panose="020F0502020204030204" pitchFamily="34" charset="0"/>
                <a:ea typeface="Calibri" panose="020F0502020204030204" pitchFamily="34" charset="0"/>
                <a:hlinkClick r:id="rId4"/>
              </a:rPr>
              <a:t>CNumR</a:t>
            </a:r>
            <a:r>
              <a:rPr lang="fr-FR" sz="1600" dirty="0">
                <a:effectLst/>
                <a:latin typeface="Calibri" panose="020F0502020204030204" pitchFamily="34" charset="0"/>
                <a:ea typeface="Calibri" panose="020F0502020204030204" pitchFamily="34" charset="0"/>
              </a:rPr>
              <a:t>. Open source </a:t>
            </a:r>
            <a:r>
              <a:rPr lang="fr-FR" sz="1600" dirty="0">
                <a:solidFill>
                  <a:srgbClr val="000000"/>
                </a:solidFill>
                <a:effectLst/>
                <a:latin typeface="Calibri" panose="020F0502020204030204" pitchFamily="34" charset="0"/>
                <a:ea typeface="Calibri" panose="020F0502020204030204" pitchFamily="34" charset="0"/>
              </a:rPr>
              <a:t>: </a:t>
            </a:r>
            <a:r>
              <a:rPr lang="fr-FR" sz="1600" dirty="0" err="1">
                <a:solidFill>
                  <a:srgbClr val="000000"/>
                </a:solidFill>
                <a:effectLst/>
                <a:latin typeface="Calibri" panose="020F0502020204030204" pitchFamily="34" charset="0"/>
                <a:ea typeface="Calibri" panose="020F0502020204030204" pitchFamily="34" charset="0"/>
              </a:rPr>
              <a:t>GitHUB</a:t>
            </a:r>
            <a:r>
              <a:rPr lang="fr-FR" sz="1600" dirty="0">
                <a:solidFill>
                  <a:srgbClr val="000000"/>
                </a:solidFill>
                <a:effectLst/>
                <a:latin typeface="Calibri" panose="020F0502020204030204" pitchFamily="34" charset="0"/>
                <a:ea typeface="Calibri" panose="020F0502020204030204" pitchFamily="34" charset="0"/>
              </a:rPr>
              <a:t> de mise à disposition de 25 logiciels et algorithmes, des référentiels de bonnes pratiques</a:t>
            </a:r>
            <a:endParaRPr lang="fr-FR" sz="1600" dirty="0">
              <a:effectLst/>
              <a:latin typeface="Calibri" panose="020F0502020204030204" pitchFamily="34" charset="0"/>
              <a:ea typeface="Calibri" panose="020F0502020204030204" pitchFamily="34" charset="0"/>
            </a:endParaRPr>
          </a:p>
          <a:p>
            <a:pPr marL="342900" lvl="0" indent="-342900">
              <a:buSzPts val="1000"/>
              <a:buFont typeface="Symbol" panose="05050102010706020507" pitchFamily="18" charset="2"/>
              <a:buChar char=""/>
              <a:tabLst>
                <a:tab pos="457200" algn="l"/>
              </a:tabLst>
            </a:pPr>
            <a:r>
              <a:rPr lang="fr-FR" sz="1600" dirty="0">
                <a:solidFill>
                  <a:srgbClr val="000000"/>
                </a:solidFill>
                <a:effectLst/>
                <a:latin typeface="Calibri" panose="020F0502020204030204" pitchFamily="34" charset="0"/>
                <a:ea typeface="Calibri" panose="020F0502020204030204" pitchFamily="34" charset="0"/>
              </a:rPr>
              <a:t>Un </a:t>
            </a:r>
            <a:r>
              <a:rPr lang="fr-FR" sz="1600" u="sng" dirty="0">
                <a:solidFill>
                  <a:srgbClr val="0563C1"/>
                </a:solidFill>
                <a:effectLst/>
                <a:latin typeface="Calibri" panose="020F0502020204030204" pitchFamily="34" charset="0"/>
                <a:ea typeface="Calibri" panose="020F0502020204030204" pitchFamily="34" charset="0"/>
                <a:hlinkClick r:id="rId5"/>
              </a:rPr>
              <a:t>Club Green IT </a:t>
            </a:r>
            <a:r>
              <a:rPr lang="fr-FR" sz="1600" dirty="0">
                <a:effectLst/>
                <a:latin typeface="Calibri" panose="020F0502020204030204" pitchFamily="34" charset="0"/>
                <a:ea typeface="Calibri" panose="020F0502020204030204" pitchFamily="34" charset="0"/>
              </a:rPr>
              <a:t> </a:t>
            </a:r>
            <a:r>
              <a:rPr lang="fr-FR" sz="1600" dirty="0">
                <a:solidFill>
                  <a:srgbClr val="000000"/>
                </a:solidFill>
                <a:effectLst/>
                <a:latin typeface="Calibri" panose="020F0502020204030204" pitchFamily="34" charset="0"/>
                <a:ea typeface="Calibri" panose="020F0502020204030204" pitchFamily="34" charset="0"/>
              </a:rPr>
              <a:t>regroupant des organisations publiques et privées qui s’accompagnent dans le déploiement de stratégies numériques responsables</a:t>
            </a:r>
            <a:endParaRPr lang="fr-FR" sz="1600" dirty="0">
              <a:effectLst/>
              <a:latin typeface="Calibri" panose="020F0502020204030204" pitchFamily="34" charset="0"/>
              <a:ea typeface="Calibri" panose="020F0502020204030204" pitchFamily="34" charset="0"/>
            </a:endParaRPr>
          </a:p>
          <a:p>
            <a:r>
              <a:rPr lang="fr-FR" sz="1600" dirty="0">
                <a:effectLst/>
                <a:latin typeface="Calibri" panose="020F0502020204030204" pitchFamily="34" charset="0"/>
                <a:ea typeface="Calibri" panose="020F0502020204030204" pitchFamily="34" charset="0"/>
              </a:rPr>
              <a:t>Green IT est cofondateur du consortium </a:t>
            </a:r>
            <a:r>
              <a:rPr lang="fr-FR" sz="1600" u="sng" dirty="0">
                <a:solidFill>
                  <a:srgbClr val="0563C1"/>
                </a:solidFill>
                <a:effectLst/>
                <a:latin typeface="Calibri" panose="020F0502020204030204" pitchFamily="34" charset="0"/>
                <a:ea typeface="Calibri" panose="020F0502020204030204" pitchFamily="34" charset="0"/>
                <a:hlinkClick r:id="rId6"/>
              </a:rPr>
              <a:t>NegaOctet.eu</a:t>
            </a:r>
            <a:r>
              <a:rPr lang="fr-FR" sz="1600" dirty="0">
                <a:effectLst/>
                <a:latin typeface="Calibri" panose="020F0502020204030204" pitchFamily="34" charset="0"/>
                <a:ea typeface="Calibri" panose="020F0502020204030204" pitchFamily="34" charset="0"/>
              </a:rPr>
              <a:t> et de l'association </a:t>
            </a:r>
            <a:r>
              <a:rPr lang="fr-FR" sz="1600" u="sng" dirty="0">
                <a:solidFill>
                  <a:srgbClr val="0563C1"/>
                </a:solidFill>
                <a:effectLst/>
                <a:latin typeface="Calibri" panose="020F0502020204030204" pitchFamily="34" charset="0"/>
                <a:ea typeface="Calibri" panose="020F0502020204030204" pitchFamily="34" charset="0"/>
                <a:hlinkClick r:id="rId7"/>
              </a:rPr>
              <a:t>Attention </a:t>
            </a:r>
            <a:r>
              <a:rPr lang="fr-FR" sz="1600" u="sng" dirty="0" err="1">
                <a:solidFill>
                  <a:srgbClr val="0563C1"/>
                </a:solidFill>
                <a:effectLst/>
                <a:latin typeface="Calibri" panose="020F0502020204030204" pitchFamily="34" charset="0"/>
                <a:ea typeface="Calibri" panose="020F0502020204030204" pitchFamily="34" charset="0"/>
                <a:hlinkClick r:id="rId7"/>
              </a:rPr>
              <a:t>Hyperconnexion</a:t>
            </a:r>
            <a:r>
              <a:rPr lang="fr-FR" sz="1600" dirty="0">
                <a:effectLst/>
                <a:latin typeface="Calibri" panose="020F0502020204030204" pitchFamily="34" charset="0"/>
                <a:ea typeface="Calibri" panose="020F0502020204030204" pitchFamily="34" charset="0"/>
              </a:rPr>
              <a:t>. Chaque année nous publions le </a:t>
            </a:r>
            <a:r>
              <a:rPr lang="fr-FR" sz="1600" u="sng" dirty="0">
                <a:solidFill>
                  <a:srgbClr val="0563C1"/>
                </a:solidFill>
                <a:effectLst/>
                <a:latin typeface="Calibri" panose="020F0502020204030204" pitchFamily="34" charset="0"/>
                <a:ea typeface="Calibri" panose="020F0502020204030204" pitchFamily="34" charset="0"/>
                <a:hlinkClick r:id="rId8"/>
              </a:rPr>
              <a:t>Benchmark Green IT</a:t>
            </a:r>
            <a:r>
              <a:rPr lang="fr-FR" sz="1600" dirty="0">
                <a:effectLst/>
                <a:latin typeface="Calibri" panose="020F0502020204030204" pitchFamily="34" charset="0"/>
                <a:ea typeface="Calibri" panose="020F0502020204030204" pitchFamily="34" charset="0"/>
              </a:rPr>
              <a:t> et le </a:t>
            </a:r>
            <a:r>
              <a:rPr lang="fr-FR" sz="1600" u="sng" dirty="0">
                <a:solidFill>
                  <a:srgbClr val="0563C1"/>
                </a:solidFill>
                <a:effectLst/>
                <a:latin typeface="Calibri" panose="020F0502020204030204" pitchFamily="34" charset="0"/>
                <a:ea typeface="Calibri" panose="020F0502020204030204" pitchFamily="34" charset="0"/>
                <a:hlinkClick r:id="rId9"/>
              </a:rPr>
              <a:t>Baromètre de l'écoconception digitale</a:t>
            </a:r>
            <a:r>
              <a:rPr lang="fr-FR" sz="1600" dirty="0">
                <a:effectLst/>
                <a:latin typeface="Calibri" panose="020F0502020204030204" pitchFamily="34" charset="0"/>
                <a:ea typeface="Calibri" panose="020F0502020204030204" pitchFamily="34" charset="0"/>
              </a:rPr>
              <a:t>. Retrouvez leurs nos outils et </a:t>
            </a:r>
            <a:r>
              <a:rPr lang="fr-FR" sz="1600" u="sng" dirty="0">
                <a:solidFill>
                  <a:srgbClr val="0563C1"/>
                </a:solidFill>
                <a:effectLst/>
                <a:latin typeface="Calibri" panose="020F0502020204030204" pitchFamily="34" charset="0"/>
                <a:ea typeface="Calibri" panose="020F0502020204030204" pitchFamily="34" charset="0"/>
                <a:hlinkClick r:id="rId10"/>
              </a:rPr>
              <a:t>formations</a:t>
            </a:r>
            <a:r>
              <a:rPr lang="fr-FR" sz="1600" dirty="0">
                <a:effectLst/>
                <a:latin typeface="Calibri" panose="020F0502020204030204" pitchFamily="34" charset="0"/>
                <a:ea typeface="Calibri" panose="020F0502020204030204" pitchFamily="34" charset="0"/>
              </a:rPr>
              <a:t> dédiés à </a:t>
            </a:r>
            <a:r>
              <a:rPr lang="fr-FR" sz="1600" u="sng" dirty="0">
                <a:solidFill>
                  <a:srgbClr val="0563C1"/>
                </a:solidFill>
                <a:effectLst/>
                <a:latin typeface="Calibri" panose="020F0502020204030204" pitchFamily="34" charset="0"/>
                <a:ea typeface="Calibri" panose="020F0502020204030204" pitchFamily="34" charset="0"/>
                <a:hlinkClick r:id="rId11"/>
              </a:rPr>
              <a:t>l'écoconception</a:t>
            </a:r>
            <a:r>
              <a:rPr lang="fr-FR" sz="1600" dirty="0">
                <a:effectLst/>
                <a:latin typeface="Calibri" panose="020F0502020204030204" pitchFamily="34" charset="0"/>
                <a:ea typeface="Calibri" panose="020F0502020204030204" pitchFamily="34" charset="0"/>
              </a:rPr>
              <a:t> et au </a:t>
            </a:r>
            <a:r>
              <a:rPr lang="fr-FR" sz="1600" u="sng" dirty="0">
                <a:solidFill>
                  <a:srgbClr val="0563C1"/>
                </a:solidFill>
                <a:effectLst/>
                <a:latin typeface="Calibri" panose="020F0502020204030204" pitchFamily="34" charset="0"/>
                <a:ea typeface="Calibri" panose="020F0502020204030204" pitchFamily="34" charset="0"/>
                <a:hlinkClick r:id="rId12"/>
              </a:rPr>
              <a:t>Green IT</a:t>
            </a:r>
            <a:r>
              <a:rPr lang="fr-FR" sz="1600" dirty="0">
                <a:effectLst/>
                <a:latin typeface="Calibri" panose="020F0502020204030204" pitchFamily="34" charset="0"/>
                <a:ea typeface="Calibri" panose="020F0502020204030204" pitchFamily="34" charset="0"/>
              </a:rPr>
              <a:t>. Testez votre site avec </a:t>
            </a:r>
            <a:r>
              <a:rPr lang="fr-FR" sz="1600" u="sng" dirty="0">
                <a:solidFill>
                  <a:srgbClr val="0563C1"/>
                </a:solidFill>
                <a:effectLst/>
                <a:latin typeface="Calibri" panose="020F0502020204030204" pitchFamily="34" charset="0"/>
                <a:ea typeface="Calibri" panose="020F0502020204030204" pitchFamily="34" charset="0"/>
                <a:hlinkClick r:id="rId13"/>
              </a:rPr>
              <a:t>EcoIndex.fr</a:t>
            </a:r>
            <a:endParaRPr lang="fr-FR" sz="1600" dirty="0">
              <a:effectLst/>
              <a:latin typeface="Calibri" panose="020F0502020204030204" pitchFamily="34" charset="0"/>
              <a:ea typeface="Calibri" panose="020F0502020204030204" pitchFamily="34" charset="0"/>
            </a:endParaRPr>
          </a:p>
          <a:p>
            <a:r>
              <a:rPr lang="fr-FR" sz="1600" dirty="0">
                <a:solidFill>
                  <a:srgbClr val="000000"/>
                </a:solidFill>
                <a:effectLst/>
                <a:latin typeface="Calibri" panose="020F0502020204030204" pitchFamily="34" charset="0"/>
                <a:ea typeface="Calibri" panose="020F0502020204030204" pitchFamily="34" charset="0"/>
              </a:rPr>
              <a:t>Ce collectif </a:t>
            </a:r>
            <a:r>
              <a:rPr lang="fr-FR" sz="1600" dirty="0" err="1">
                <a:solidFill>
                  <a:srgbClr val="000000"/>
                </a:solidFill>
                <a:effectLst/>
                <a:latin typeface="Calibri" panose="020F0502020204030204" pitchFamily="34" charset="0"/>
                <a:ea typeface="Calibri" panose="020F0502020204030204" pitchFamily="34" charset="0"/>
              </a:rPr>
              <a:t>GreenIT</a:t>
            </a:r>
            <a:r>
              <a:rPr lang="fr-FR" sz="1600" dirty="0">
                <a:solidFill>
                  <a:srgbClr val="000000"/>
                </a:solidFill>
                <a:effectLst/>
                <a:latin typeface="Calibri" panose="020F0502020204030204" pitchFamily="34" charset="0"/>
                <a:ea typeface="Calibri" panose="020F0502020204030204" pitchFamily="34" charset="0"/>
              </a:rPr>
              <a:t> a créé la base de données </a:t>
            </a:r>
            <a:r>
              <a:rPr lang="fr-FR" sz="1600" u="sng" dirty="0">
                <a:solidFill>
                  <a:srgbClr val="000000"/>
                </a:solidFill>
                <a:effectLst/>
                <a:latin typeface="Calibri" panose="020F0502020204030204" pitchFamily="34" charset="0"/>
                <a:ea typeface="Calibri" panose="020F0502020204030204" pitchFamily="34" charset="0"/>
                <a:hlinkClick r:id="rId14"/>
              </a:rPr>
              <a:t>NEGAOCTETS</a:t>
            </a:r>
            <a:r>
              <a:rPr lang="fr-FR" sz="1600" dirty="0">
                <a:solidFill>
                  <a:srgbClr val="000000"/>
                </a:solidFill>
                <a:effectLst/>
                <a:latin typeface="Calibri" panose="020F0502020204030204" pitchFamily="34" charset="0"/>
                <a:ea typeface="Calibri" panose="020F0502020204030204" pitchFamily="34" charset="0"/>
              </a:rPr>
              <a:t>, il a réalisé des PCR (</a:t>
            </a:r>
            <a:r>
              <a:rPr lang="fr-FR" sz="1600" dirty="0" err="1">
                <a:solidFill>
                  <a:srgbClr val="000000"/>
                </a:solidFill>
                <a:effectLst/>
                <a:latin typeface="Calibri" panose="020F0502020204030204" pitchFamily="34" charset="0"/>
                <a:ea typeface="Calibri" panose="020F0502020204030204" pitchFamily="34" charset="0"/>
              </a:rPr>
              <a:t>Products</a:t>
            </a:r>
            <a:r>
              <a:rPr lang="fr-FR" sz="1600" dirty="0">
                <a:solidFill>
                  <a:srgbClr val="000000"/>
                </a:solidFill>
                <a:effectLst/>
                <a:latin typeface="Calibri" panose="020F0502020204030204" pitchFamily="34" charset="0"/>
                <a:ea typeface="Calibri" panose="020F0502020204030204" pitchFamily="34" charset="0"/>
              </a:rPr>
              <a:t> </a:t>
            </a:r>
            <a:r>
              <a:rPr lang="fr-FR" sz="1600" dirty="0" err="1">
                <a:solidFill>
                  <a:srgbClr val="000000"/>
                </a:solidFill>
                <a:effectLst/>
                <a:latin typeface="Calibri" panose="020F0502020204030204" pitchFamily="34" charset="0"/>
                <a:ea typeface="Calibri" panose="020F0502020204030204" pitchFamily="34" charset="0"/>
              </a:rPr>
              <a:t>Category</a:t>
            </a:r>
            <a:r>
              <a:rPr lang="fr-FR" sz="1600" dirty="0">
                <a:solidFill>
                  <a:srgbClr val="000000"/>
                </a:solidFill>
                <a:effectLst/>
                <a:latin typeface="Calibri" panose="020F0502020204030204" pitchFamily="34" charset="0"/>
                <a:ea typeface="Calibri" panose="020F0502020204030204" pitchFamily="34" charset="0"/>
              </a:rPr>
              <a:t> </a:t>
            </a:r>
            <a:r>
              <a:rPr lang="fr-FR" sz="1600" dirty="0" err="1">
                <a:solidFill>
                  <a:srgbClr val="000000"/>
                </a:solidFill>
                <a:effectLst/>
                <a:latin typeface="Calibri" panose="020F0502020204030204" pitchFamily="34" charset="0"/>
                <a:ea typeface="Calibri" panose="020F0502020204030204" pitchFamily="34" charset="0"/>
              </a:rPr>
              <a:t>rules</a:t>
            </a:r>
            <a:r>
              <a:rPr lang="fr-FR" sz="1600" dirty="0">
                <a:solidFill>
                  <a:srgbClr val="000000"/>
                </a:solidFill>
                <a:effectLst/>
                <a:latin typeface="Calibri" panose="020F0502020204030204" pitchFamily="34" charset="0"/>
                <a:ea typeface="Calibri" panose="020F0502020204030204" pitchFamily="34" charset="0"/>
              </a:rPr>
              <a:t>), c’est-à-dire une méthodologie pour créer des ACV comparables et construire un éco score européen pour les produits et services numériques en Europe.</a:t>
            </a:r>
            <a:endParaRPr lang="fr-FR" sz="1600" dirty="0">
              <a:effectLst/>
              <a:latin typeface="Calibri" panose="020F0502020204030204" pitchFamily="34" charset="0"/>
              <a:ea typeface="Calibri" panose="020F0502020204030204" pitchFamily="34" charset="0"/>
            </a:endParaRPr>
          </a:p>
          <a:p>
            <a:r>
              <a:rPr lang="fr-FR" sz="1600" b="1" dirty="0">
                <a:solidFill>
                  <a:srgbClr val="000000"/>
                </a:solidFill>
                <a:effectLst/>
                <a:latin typeface="Calibri" panose="020F0502020204030204" pitchFamily="34" charset="0"/>
                <a:ea typeface="Calibri" panose="020F0502020204030204" pitchFamily="34" charset="0"/>
              </a:rPr>
              <a:t>Ce collectif a réalisé le rapport </a:t>
            </a:r>
            <a:r>
              <a:rPr lang="fr-FR" sz="1600" b="1" u="sng" dirty="0">
                <a:solidFill>
                  <a:srgbClr val="000000"/>
                </a:solidFill>
                <a:effectLst/>
                <a:latin typeface="Calibri" panose="020F0502020204030204" pitchFamily="34" charset="0"/>
                <a:ea typeface="Calibri" panose="020F0502020204030204" pitchFamily="34" charset="0"/>
                <a:hlinkClick r:id="rId15"/>
              </a:rPr>
              <a:t>ADEME-ARCEP de 2022</a:t>
            </a:r>
            <a:r>
              <a:rPr lang="fr-FR" sz="1600" b="1" dirty="0">
                <a:solidFill>
                  <a:srgbClr val="000000"/>
                </a:solidFill>
                <a:effectLst/>
                <a:latin typeface="Calibri" panose="020F0502020204030204" pitchFamily="34" charset="0"/>
                <a:ea typeface="Calibri" panose="020F0502020204030204" pitchFamily="34" charset="0"/>
              </a:rPr>
              <a:t>, le rapport </a:t>
            </a:r>
            <a:r>
              <a:rPr lang="fr-FR" sz="1600" b="1" u="sng" dirty="0">
                <a:solidFill>
                  <a:srgbClr val="000000"/>
                </a:solidFill>
                <a:effectLst/>
                <a:latin typeface="Calibri" panose="020F0502020204030204" pitchFamily="34" charset="0"/>
                <a:ea typeface="Calibri" panose="020F0502020204030204" pitchFamily="34" charset="0"/>
                <a:hlinkClick r:id="rId16"/>
              </a:rPr>
              <a:t>Impact Environnementaux du numérique dans le monde 2025</a:t>
            </a:r>
            <a:r>
              <a:rPr lang="fr-FR" sz="1600" b="1" dirty="0">
                <a:solidFill>
                  <a:srgbClr val="000000"/>
                </a:solidFill>
                <a:effectLst/>
                <a:latin typeface="Calibri" panose="020F0502020204030204" pitchFamily="34" charset="0"/>
                <a:ea typeface="Calibri" panose="020F0502020204030204" pitchFamily="34" charset="0"/>
              </a:rPr>
              <a:t> et a contribué au rapport « </a:t>
            </a:r>
            <a:r>
              <a:rPr lang="fr-FR" sz="1600" b="1" u="sng" dirty="0">
                <a:solidFill>
                  <a:srgbClr val="000000"/>
                </a:solidFill>
                <a:effectLst/>
                <a:latin typeface="Calibri" panose="020F0502020204030204" pitchFamily="34" charset="0"/>
                <a:ea typeface="Calibri" panose="020F0502020204030204" pitchFamily="34" charset="0"/>
                <a:hlinkClick r:id="rId17"/>
              </a:rPr>
              <a:t>L’impact environnemental du numérique en santé</a:t>
            </a:r>
            <a:r>
              <a:rPr lang="fr-FR" sz="1600" b="1" dirty="0">
                <a:solidFill>
                  <a:srgbClr val="000000"/>
                </a:solidFill>
                <a:effectLst/>
                <a:latin typeface="Calibri" panose="020F0502020204030204" pitchFamily="34" charset="0"/>
                <a:ea typeface="Calibri" panose="020F0502020204030204" pitchFamily="34" charset="0"/>
              </a:rPr>
              <a:t> » de mai 2021 via l’ANS (Agence Numérique en Santé). </a:t>
            </a:r>
            <a:endParaRPr lang="fr-FR" sz="1600" dirty="0">
              <a:effectLst/>
              <a:latin typeface="Calibri" panose="020F0502020204030204" pitchFamily="34" charset="0"/>
              <a:ea typeface="Calibri" panose="020F0502020204030204" pitchFamily="34" charset="0"/>
            </a:endParaRPr>
          </a:p>
          <a:p>
            <a:endParaRPr lang="fr-FR" dirty="0"/>
          </a:p>
        </p:txBody>
      </p:sp>
      <p:pic>
        <p:nvPicPr>
          <p:cNvPr id="10" name="Image 9">
            <a:extLst>
              <a:ext uri="{FF2B5EF4-FFF2-40B4-BE49-F238E27FC236}">
                <a16:creationId xmlns:a16="http://schemas.microsoft.com/office/drawing/2014/main" id="{D572F768-23D2-45E2-83E0-B2A142E9BD92}"/>
              </a:ext>
            </a:extLst>
          </p:cNvPr>
          <p:cNvPicPr>
            <a:picLocks noChangeAspect="1"/>
          </p:cNvPicPr>
          <p:nvPr/>
        </p:nvPicPr>
        <p:blipFill>
          <a:blip r:embed="rId18"/>
          <a:stretch>
            <a:fillRect/>
          </a:stretch>
        </p:blipFill>
        <p:spPr>
          <a:xfrm>
            <a:off x="4271375" y="1104647"/>
            <a:ext cx="1528238" cy="499616"/>
          </a:xfrm>
          <a:prstGeom prst="rect">
            <a:avLst/>
          </a:prstGeom>
        </p:spPr>
      </p:pic>
      <p:sp>
        <p:nvSpPr>
          <p:cNvPr id="4" name="ZoneTexte 3">
            <a:extLst>
              <a:ext uri="{FF2B5EF4-FFF2-40B4-BE49-F238E27FC236}">
                <a16:creationId xmlns:a16="http://schemas.microsoft.com/office/drawing/2014/main" id="{AA4DB42C-5754-4BB8-ABCC-2590A33B8F93}"/>
              </a:ext>
            </a:extLst>
          </p:cNvPr>
          <p:cNvSpPr txBox="1"/>
          <p:nvPr/>
        </p:nvSpPr>
        <p:spPr>
          <a:xfrm>
            <a:off x="1185070" y="5853171"/>
            <a:ext cx="10606880" cy="369332"/>
          </a:xfrm>
          <a:prstGeom prst="rect">
            <a:avLst/>
          </a:prstGeom>
          <a:noFill/>
        </p:spPr>
        <p:txBody>
          <a:bodyPr wrap="square" rtlCol="0">
            <a:spAutoFit/>
          </a:bodyPr>
          <a:lstStyle/>
          <a:p>
            <a:r>
              <a:rPr lang="fr-FR" dirty="0"/>
              <a:t>&gt; 1 place pour une formation gratuite ACV Numérique 2 jours à 1 des responsables DNUM CHU de Bordeaux</a:t>
            </a:r>
          </a:p>
        </p:txBody>
      </p:sp>
    </p:spTree>
    <p:extLst>
      <p:ext uri="{BB962C8B-B14F-4D97-AF65-F5344CB8AC3E}">
        <p14:creationId xmlns:p14="http://schemas.microsoft.com/office/powerpoint/2010/main" val="272982427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 name="Rectangle 78"/>
          <p:cNvSpPr/>
          <p:nvPr/>
        </p:nvSpPr>
        <p:spPr>
          <a:xfrm>
            <a:off x="1" y="-1"/>
            <a:ext cx="12192000" cy="6858001"/>
          </a:xfrm>
          <a:prstGeom prst="rect">
            <a:avLst/>
          </a:prstGeom>
          <a:solidFill>
            <a:srgbClr val="0057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80" name="Rectangle 79"/>
          <p:cNvSpPr/>
          <p:nvPr/>
        </p:nvSpPr>
        <p:spPr>
          <a:xfrm>
            <a:off x="386192" y="936239"/>
            <a:ext cx="11405758" cy="5572461"/>
          </a:xfrm>
          <a:prstGeom prst="rect">
            <a:avLst/>
          </a:prstGeom>
          <a:solidFill>
            <a:schemeClr val="bg1"/>
          </a:solidFill>
          <a:ln w="38100">
            <a:solidFill>
              <a:srgbClr val="D18C0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42900" marR="0" lvl="0" indent="-342900" algn="l" defTabSz="914400" rtl="0" eaLnBrk="1" fontAlgn="auto" latinLnBrk="0" hangingPunct="1">
              <a:lnSpc>
                <a:spcPct val="100000"/>
              </a:lnSpc>
              <a:spcBef>
                <a:spcPts val="0"/>
              </a:spcBef>
              <a:spcAft>
                <a:spcPts val="0"/>
              </a:spcAft>
              <a:buClrTx/>
              <a:buSzTx/>
              <a:buFont typeface="Courier New" panose="02070309020205020404" pitchFamily="49" charset="0"/>
              <a:buChar char="o"/>
              <a:tabLst/>
              <a:defRPr/>
            </a:pPr>
            <a:r>
              <a:rPr kumimoji="0" lang="fr-FR" sz="1800" b="0" i="0" u="none" strike="noStrike" kern="1200" cap="none" spc="0" normalizeH="0" baseline="0" noProof="0">
                <a:ln>
                  <a:noFill/>
                </a:ln>
                <a:solidFill>
                  <a:prstClr val="white"/>
                </a:solidFill>
                <a:effectLst/>
                <a:uLnTx/>
                <a:uFillTx/>
                <a:latin typeface="Calibri" panose="020F0502020204030204"/>
                <a:ea typeface="+mn-ea"/>
                <a:cs typeface="+mn-cs"/>
              </a:rPr>
              <a:t>9 Limites planétaires</a:t>
            </a:r>
          </a:p>
        </p:txBody>
      </p:sp>
      <p:cxnSp>
        <p:nvCxnSpPr>
          <p:cNvPr id="83" name="Connecteur droit 82"/>
          <p:cNvCxnSpPr>
            <a:cxnSpLocks/>
          </p:cNvCxnSpPr>
          <p:nvPr/>
        </p:nvCxnSpPr>
        <p:spPr>
          <a:xfrm>
            <a:off x="3670126" y="534601"/>
            <a:ext cx="8521874" cy="0"/>
          </a:xfrm>
          <a:prstGeom prst="line">
            <a:avLst/>
          </a:prstGeom>
          <a:ln w="38100">
            <a:solidFill>
              <a:srgbClr val="D18C03"/>
            </a:solidFill>
          </a:ln>
        </p:spPr>
        <p:style>
          <a:lnRef idx="1">
            <a:schemeClr val="accent1"/>
          </a:lnRef>
          <a:fillRef idx="0">
            <a:schemeClr val="accent1"/>
          </a:fillRef>
          <a:effectRef idx="0">
            <a:schemeClr val="accent1"/>
          </a:effectRef>
          <a:fontRef idx="minor">
            <a:schemeClr val="tx1"/>
          </a:fontRef>
        </p:style>
      </p:cxnSp>
      <p:sp>
        <p:nvSpPr>
          <p:cNvPr id="84" name="ZoneTexte 83"/>
          <p:cNvSpPr txBox="1"/>
          <p:nvPr/>
        </p:nvSpPr>
        <p:spPr>
          <a:xfrm>
            <a:off x="508121" y="84883"/>
            <a:ext cx="7806320" cy="76944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4400" b="0" i="0" u="none" strike="noStrike" kern="1200" cap="none" spc="0" normalizeH="0" baseline="0" noProof="0" dirty="0">
                <a:ln>
                  <a:noFill/>
                </a:ln>
                <a:solidFill>
                  <a:prstClr val="white"/>
                </a:solidFill>
                <a:effectLst/>
                <a:uLnTx/>
                <a:uFillTx/>
                <a:latin typeface="Calibri" panose="020F0502020204030204"/>
                <a:ea typeface="+mn-ea"/>
                <a:cs typeface="+mn-cs"/>
              </a:rPr>
              <a:t>Perspectives</a:t>
            </a:r>
          </a:p>
        </p:txBody>
      </p:sp>
      <p:sp>
        <p:nvSpPr>
          <p:cNvPr id="3" name="ZoneTexte 2">
            <a:extLst>
              <a:ext uri="{FF2B5EF4-FFF2-40B4-BE49-F238E27FC236}">
                <a16:creationId xmlns:a16="http://schemas.microsoft.com/office/drawing/2014/main" id="{6849E193-DC0D-4360-BEF3-E9B893950E20}"/>
              </a:ext>
            </a:extLst>
          </p:cNvPr>
          <p:cNvSpPr txBox="1"/>
          <p:nvPr/>
        </p:nvSpPr>
        <p:spPr>
          <a:xfrm>
            <a:off x="847626" y="1395412"/>
            <a:ext cx="7127310"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1" i="0" u="none" strike="noStrike" kern="1200" cap="none" spc="0" normalizeH="0" baseline="0" noProof="0" dirty="0">
              <a:ln>
                <a:noFill/>
              </a:ln>
              <a:solidFill>
                <a:srgbClr val="000000"/>
              </a:solidFill>
              <a:effectLst/>
              <a:uLnTx/>
              <a:uFillTx/>
              <a:latin typeface="Calibri" panose="020F0502020204030204" pitchFamily="34" charset="0"/>
              <a:ea typeface="Times New Roman" panose="02020603050405020304" pitchFamily="18" charset="0"/>
              <a:cs typeface="Calibri" panose="020F0502020204030204" pitchFamily="34" charset="0"/>
            </a:endParaRPr>
          </a:p>
        </p:txBody>
      </p:sp>
      <p:sp>
        <p:nvSpPr>
          <p:cNvPr id="4" name="ZoneTexte 3">
            <a:extLst>
              <a:ext uri="{FF2B5EF4-FFF2-40B4-BE49-F238E27FC236}">
                <a16:creationId xmlns:a16="http://schemas.microsoft.com/office/drawing/2014/main" id="{0B261F3E-7314-4AD7-ACA9-64DD87AEFC5F}"/>
              </a:ext>
            </a:extLst>
          </p:cNvPr>
          <p:cNvSpPr txBox="1"/>
          <p:nvPr/>
        </p:nvSpPr>
        <p:spPr>
          <a:xfrm>
            <a:off x="663878" y="1177447"/>
            <a:ext cx="10997853" cy="1477328"/>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800" b="0" i="0" u="none" strike="noStrike" kern="1200" cap="none" spc="0" normalizeH="0" baseline="0" noProof="0" dirty="0">
                <a:ln>
                  <a:noFill/>
                </a:ln>
                <a:solidFill>
                  <a:prstClr val="black"/>
                </a:solidFill>
                <a:effectLst/>
                <a:uLnTx/>
                <a:uFillTx/>
                <a:latin typeface="Calibri" panose="020F0502020204030204"/>
                <a:ea typeface="+mn-ea"/>
                <a:cs typeface="+mn-cs"/>
              </a:rPr>
              <a:t>Projet </a:t>
            </a:r>
            <a:r>
              <a:rPr kumimoji="0" lang="fr-FR" sz="1800" b="1" i="0" u="none" strike="noStrike" kern="1200" cap="none" spc="0" normalizeH="0" baseline="0" noProof="0" dirty="0">
                <a:ln>
                  <a:noFill/>
                </a:ln>
                <a:solidFill>
                  <a:prstClr val="black"/>
                </a:solidFill>
                <a:effectLst/>
                <a:uLnTx/>
                <a:uFillTx/>
                <a:latin typeface="Calibri" panose="020F0502020204030204"/>
                <a:ea typeface="+mn-ea"/>
                <a:cs typeface="+mn-cs"/>
              </a:rPr>
              <a:t>SCOPE</a:t>
            </a:r>
            <a:r>
              <a:rPr kumimoji="0" lang="fr-FR" sz="18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fr-FR" sz="1800" b="0" i="0" u="none" strike="noStrike" kern="1200" cap="none" spc="0" normalizeH="0" baseline="0" noProof="0" dirty="0">
                <a:ln>
                  <a:noFill/>
                </a:ln>
                <a:solidFill>
                  <a:srgbClr val="000000"/>
                </a:solidFill>
                <a:effectLst/>
                <a:uLnTx/>
                <a:uFillTx/>
                <a:latin typeface="Calibri" panose="020F0502020204030204" pitchFamily="34" charset="0"/>
                <a:ea typeface="Times New Roman" panose="02020603050405020304" pitchFamily="18" charset="0"/>
                <a:cs typeface="+mn-cs"/>
              </a:rPr>
              <a:t>: Système de Conservation Optimisée et Paramétrée Écoresponsable des données informatiques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dirty="0">
              <a:ln>
                <a:noFill/>
              </a:ln>
              <a:solidFill>
                <a:srgbClr val="000000"/>
              </a:solidFill>
              <a:effectLst/>
              <a:uLnTx/>
              <a:uFillTx/>
              <a:latin typeface="Calibri" panose="020F0502020204030204" pitchFamily="34" charset="0"/>
              <a:ea typeface="Times New Roman" panose="02020603050405020304" pitchFamily="18" charset="0"/>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6" name="ZoneTexte 5">
            <a:extLst>
              <a:ext uri="{FF2B5EF4-FFF2-40B4-BE49-F238E27FC236}">
                <a16:creationId xmlns:a16="http://schemas.microsoft.com/office/drawing/2014/main" id="{EE92FAB1-2DF4-414E-9BBC-2AEFDA87622A}"/>
              </a:ext>
            </a:extLst>
          </p:cNvPr>
          <p:cNvSpPr txBox="1"/>
          <p:nvPr/>
        </p:nvSpPr>
        <p:spPr>
          <a:xfrm>
            <a:off x="778034" y="1790564"/>
            <a:ext cx="8159903" cy="4186787"/>
          </a:xfrm>
          <a:prstGeom prst="rect">
            <a:avLst/>
          </a:prstGeom>
          <a:noFill/>
        </p:spPr>
        <p:txBody>
          <a:bodyPr wrap="square" rtlCol="0">
            <a:spAutoFit/>
          </a:bodyPr>
          <a:lstStyle/>
          <a:p>
            <a:pPr marL="285750" marR="0" lvl="0" indent="-285750" algn="l" defTabSz="914400" rtl="0" eaLnBrk="1" fontAlgn="auto" latinLnBrk="0" hangingPunct="1">
              <a:lnSpc>
                <a:spcPct val="100000"/>
              </a:lnSpc>
              <a:spcBef>
                <a:spcPts val="0"/>
              </a:spcBef>
              <a:spcAft>
                <a:spcPts val="0"/>
              </a:spcAft>
              <a:buClrTx/>
              <a:buSzTx/>
              <a:buFont typeface="Symbol" panose="05050102010706020507" pitchFamily="18" charset="2"/>
              <a:buChar char="Þ"/>
              <a:tabLst/>
              <a:defRPr/>
            </a:pPr>
            <a:r>
              <a:rPr kumimoji="0" lang="fr-FR" sz="1800" b="0" i="0" u="none" strike="noStrike" kern="1200" cap="none" spc="0" normalizeH="0" baseline="0" noProof="0" dirty="0">
                <a:ln>
                  <a:noFill/>
                </a:ln>
                <a:solidFill>
                  <a:prstClr val="black"/>
                </a:solidFill>
                <a:effectLst/>
                <a:uLnTx/>
                <a:uFillTx/>
                <a:latin typeface="Calibri" panose="020F0502020204030204"/>
                <a:ea typeface="+mn-ea"/>
                <a:cs typeface="+mn-cs"/>
              </a:rPr>
              <a:t>Rencontre de Nicolas Perry </a:t>
            </a:r>
            <a:r>
              <a:rPr lang="fr-FR" sz="1800" dirty="0">
                <a:effectLst/>
                <a:latin typeface="Calibri" panose="020F0502020204030204" pitchFamily="34" charset="0"/>
                <a:ea typeface="Calibri" panose="020F0502020204030204" pitchFamily="34" charset="0"/>
                <a:cs typeface="Times New Roman" panose="02020603050405020304" pitchFamily="18" charset="0"/>
              </a:rPr>
              <a:t>Alexandra </a:t>
            </a:r>
            <a:r>
              <a:rPr lang="fr-FR" sz="1800" dirty="0" err="1">
                <a:effectLst/>
                <a:latin typeface="Calibri" panose="020F0502020204030204" pitchFamily="34" charset="0"/>
                <a:ea typeface="Calibri" panose="020F0502020204030204" pitchFamily="34" charset="0"/>
                <a:cs typeface="Times New Roman" panose="02020603050405020304" pitchFamily="18" charset="0"/>
              </a:rPr>
              <a:t>Belyanovskaya</a:t>
            </a:r>
            <a:r>
              <a:rPr lang="fr-FR" sz="1800" dirty="0">
                <a:effectLst/>
                <a:latin typeface="Calibri" panose="020F0502020204030204" pitchFamily="34" charset="0"/>
                <a:ea typeface="Calibri" panose="020F0502020204030204" pitchFamily="34" charset="0"/>
                <a:cs typeface="Times New Roman" panose="02020603050405020304" pitchFamily="18" charset="0"/>
              </a:rPr>
              <a:t> Université Bordeaux</a:t>
            </a:r>
          </a:p>
          <a:p>
            <a:pPr marL="285750" marR="0" lvl="0" indent="-285750" algn="l" defTabSz="914400" rtl="0" eaLnBrk="1" fontAlgn="auto" latinLnBrk="0" hangingPunct="1">
              <a:lnSpc>
                <a:spcPct val="100000"/>
              </a:lnSpc>
              <a:spcBef>
                <a:spcPts val="0"/>
              </a:spcBef>
              <a:spcAft>
                <a:spcPts val="0"/>
              </a:spcAft>
              <a:buClrTx/>
              <a:buSzTx/>
              <a:buFont typeface="Symbol" panose="05050102010706020507" pitchFamily="18" charset="2"/>
              <a:buChar char="Þ"/>
              <a:tabLst/>
              <a:defRPr/>
            </a:pPr>
            <a:endParaRPr lang="fr-FR" dirty="0">
              <a:latin typeface="Calibri" panose="020F0502020204030204" pitchFamily="34" charset="0"/>
              <a:ea typeface="Calibri" panose="020F0502020204030204" pitchFamily="34" charset="0"/>
              <a:cs typeface="Times New Roman" panose="02020603050405020304" pitchFamily="18" charset="0"/>
            </a:endParaRPr>
          </a:p>
          <a:p>
            <a:pPr marR="0" lvl="0" algn="l" defTabSz="914400" rtl="0" eaLnBrk="1" fontAlgn="auto" latinLnBrk="0" hangingPunct="1">
              <a:lnSpc>
                <a:spcPct val="100000"/>
              </a:lnSpc>
              <a:spcBef>
                <a:spcPts val="0"/>
              </a:spcBef>
              <a:spcAft>
                <a:spcPts val="0"/>
              </a:spcAft>
              <a:buClrTx/>
              <a:buSzTx/>
              <a:tabLst/>
              <a:defRPr/>
            </a:pPr>
            <a:r>
              <a:rPr lang="fr-FR" sz="1800" dirty="0">
                <a:effectLst/>
                <a:latin typeface="Calibri" panose="020F0502020204030204" pitchFamily="34" charset="0"/>
                <a:ea typeface="Calibri" panose="020F0502020204030204" pitchFamily="34" charset="0"/>
                <a:cs typeface="Times New Roman" panose="02020603050405020304" pitchFamily="18" charset="0"/>
              </a:rPr>
              <a:t>ACV des data numériques au CHU de Bordeaux &gt; National ?</a:t>
            </a:r>
          </a:p>
          <a:p>
            <a:pPr>
              <a:lnSpc>
                <a:spcPct val="107000"/>
              </a:lnSpc>
              <a:spcAft>
                <a:spcPts val="800"/>
              </a:spcAft>
            </a:pPr>
            <a:r>
              <a:rPr lang="fr-FR" sz="1800" dirty="0">
                <a:effectLst/>
                <a:latin typeface="Calibri" panose="020F0502020204030204" pitchFamily="34" charset="0"/>
                <a:ea typeface="Calibri" panose="020F0502020204030204" pitchFamily="34" charset="0"/>
                <a:cs typeface="Times New Roman" panose="02020603050405020304" pitchFamily="18" charset="0"/>
              </a:rPr>
              <a:t>Hypothèse sur les technologies présentes dans les hôpitaux</a:t>
            </a:r>
          </a:p>
          <a:p>
            <a:pPr>
              <a:lnSpc>
                <a:spcPct val="107000"/>
              </a:lnSpc>
              <a:spcAft>
                <a:spcPts val="800"/>
              </a:spcAft>
            </a:pPr>
            <a:r>
              <a:rPr lang="fr-FR" sz="1800" dirty="0">
                <a:effectLst/>
                <a:latin typeface="Calibri" panose="020F0502020204030204" pitchFamily="34" charset="0"/>
                <a:ea typeface="Calibri" panose="020F0502020204030204" pitchFamily="34" charset="0"/>
                <a:cs typeface="Times New Roman" panose="02020603050405020304" pitchFamily="18" charset="0"/>
              </a:rPr>
              <a:t>Scénario : je stocke les données</a:t>
            </a:r>
          </a:p>
          <a:p>
            <a:pPr>
              <a:lnSpc>
                <a:spcPct val="107000"/>
              </a:lnSpc>
              <a:spcAft>
                <a:spcPts val="800"/>
              </a:spcAft>
            </a:pPr>
            <a:r>
              <a:rPr lang="fr-FR" sz="1800" dirty="0">
                <a:effectLst/>
                <a:latin typeface="Calibri" panose="020F0502020204030204" pitchFamily="34" charset="0"/>
                <a:ea typeface="Calibri" panose="020F0502020204030204" pitchFamily="34" charset="0"/>
                <a:cs typeface="Times New Roman" panose="02020603050405020304" pitchFamily="18" charset="0"/>
              </a:rPr>
              <a:t>Scenario : je repars de l’ADN et je retype</a:t>
            </a:r>
          </a:p>
          <a:p>
            <a:pPr>
              <a:lnSpc>
                <a:spcPct val="107000"/>
              </a:lnSpc>
              <a:spcAft>
                <a:spcPts val="800"/>
              </a:spcAft>
            </a:pPr>
            <a:r>
              <a:rPr lang="fr-FR" sz="1800" dirty="0">
                <a:effectLst/>
                <a:latin typeface="Calibri" panose="020F0502020204030204" pitchFamily="34" charset="0"/>
                <a:ea typeface="Calibri" panose="020F0502020204030204" pitchFamily="34" charset="0"/>
                <a:cs typeface="Times New Roman" panose="02020603050405020304" pitchFamily="18" charset="0"/>
              </a:rPr>
              <a:t>Modéliser la machine qui stocke</a:t>
            </a:r>
          </a:p>
          <a:p>
            <a:pPr>
              <a:lnSpc>
                <a:spcPct val="107000"/>
              </a:lnSpc>
              <a:spcAft>
                <a:spcPts val="800"/>
              </a:spcAft>
            </a:pPr>
            <a:r>
              <a:rPr lang="fr-FR" sz="1800" dirty="0">
                <a:effectLst/>
                <a:latin typeface="Calibri" panose="020F0502020204030204" pitchFamily="34" charset="0"/>
                <a:ea typeface="Calibri" panose="020F0502020204030204" pitchFamily="34" charset="0"/>
                <a:cs typeface="Times New Roman" panose="02020603050405020304" pitchFamily="18" charset="0"/>
              </a:rPr>
              <a:t>S’appuyer sur les data biblio, période temporelle représentative, état des technologies numériques qui servent à stocker // des fabricants ont peu être fait des ACV</a:t>
            </a:r>
          </a:p>
          <a:p>
            <a:pPr>
              <a:lnSpc>
                <a:spcPct val="107000"/>
              </a:lnSpc>
              <a:spcAft>
                <a:spcPts val="800"/>
              </a:spcAft>
            </a:pPr>
            <a:r>
              <a:rPr lang="fr-FR" sz="1800" dirty="0">
                <a:effectLst/>
                <a:latin typeface="Calibri" panose="020F0502020204030204" pitchFamily="34" charset="0"/>
                <a:ea typeface="Calibri" panose="020F0502020204030204" pitchFamily="34" charset="0"/>
                <a:cs typeface="Times New Roman" panose="02020603050405020304" pitchFamily="18" charset="0"/>
              </a:rPr>
              <a:t>Données sur datacenter existent dans la littérature </a:t>
            </a:r>
          </a:p>
          <a:p>
            <a:pPr marR="0" lvl="0" algn="l" defTabSz="914400" rtl="0" eaLnBrk="1" fontAlgn="auto" latinLnBrk="0" hangingPunct="1">
              <a:lnSpc>
                <a:spcPct val="100000"/>
              </a:lnSpc>
              <a:spcBef>
                <a:spcPts val="0"/>
              </a:spcBef>
              <a:spcAft>
                <a:spcPts val="0"/>
              </a:spcAft>
              <a:buClrTx/>
              <a:buSzTx/>
              <a:tabLst/>
              <a:defRPr/>
            </a:pPr>
            <a:r>
              <a:rPr lang="fr-FR" dirty="0">
                <a:latin typeface="Calibri" panose="020F0502020204030204" pitchFamily="34" charset="0"/>
                <a:ea typeface="Calibri" panose="020F0502020204030204" pitchFamily="34" charset="0"/>
                <a:cs typeface="Times New Roman" panose="02020603050405020304" pitchFamily="18" charset="0"/>
              </a:rPr>
              <a:t>&gt; Stage de M2 possible </a:t>
            </a:r>
            <a:r>
              <a:rPr lang="fr-FR" sz="1800" dirty="0">
                <a:effectLst/>
                <a:latin typeface="Calibri" panose="020F0502020204030204" pitchFamily="34" charset="0"/>
                <a:ea typeface="Calibri" panose="020F0502020204030204" pitchFamily="34" charset="0"/>
                <a:cs typeface="Times New Roman" panose="02020603050405020304" pitchFamily="18" charset="0"/>
              </a:rPr>
              <a:t> </a:t>
            </a:r>
            <a:endParaRPr kumimoji="0" lang="fr-FR"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72327991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0"/>
            <a:ext cx="12192000" cy="6858000"/>
          </a:xfrm>
          <a:prstGeom prst="rect">
            <a:avLst/>
          </a:prstGeom>
          <a:solidFill>
            <a:srgbClr val="F4F4F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6" name="Rectangle 5"/>
          <p:cNvSpPr/>
          <p:nvPr/>
        </p:nvSpPr>
        <p:spPr>
          <a:xfrm>
            <a:off x="6080289" y="0"/>
            <a:ext cx="6111711" cy="6858000"/>
          </a:xfrm>
          <a:prstGeom prst="rect">
            <a:avLst/>
          </a:prstGeom>
          <a:solidFill>
            <a:srgbClr val="005782"/>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fr-FR"/>
          </a:p>
        </p:txBody>
      </p:sp>
      <p:sp>
        <p:nvSpPr>
          <p:cNvPr id="8" name="Rectangle 7"/>
          <p:cNvSpPr/>
          <p:nvPr/>
        </p:nvSpPr>
        <p:spPr>
          <a:xfrm>
            <a:off x="0" y="0"/>
            <a:ext cx="12192000" cy="6858000"/>
          </a:xfrm>
          <a:prstGeom prst="rect">
            <a:avLst/>
          </a:prstGeom>
          <a:solidFill>
            <a:srgbClr val="005782"/>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fr-FR"/>
          </a:p>
        </p:txBody>
      </p:sp>
      <p:sp>
        <p:nvSpPr>
          <p:cNvPr id="10" name="Rectangle 9"/>
          <p:cNvSpPr/>
          <p:nvPr/>
        </p:nvSpPr>
        <p:spPr>
          <a:xfrm>
            <a:off x="386192" y="346330"/>
            <a:ext cx="11388192" cy="616533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15" name="Rectangle 14"/>
          <p:cNvSpPr/>
          <p:nvPr/>
        </p:nvSpPr>
        <p:spPr>
          <a:xfrm>
            <a:off x="-18143" y="2968143"/>
            <a:ext cx="12192000" cy="923330"/>
          </a:xfrm>
          <a:prstGeom prst="rect">
            <a:avLst/>
          </a:prstGeom>
          <a:ln>
            <a:noFill/>
          </a:ln>
        </p:spPr>
        <p:txBody>
          <a:bodyPr wrap="square" lIns="91440" tIns="45720" rIns="91440" bIns="45720" anchor="t">
            <a:spAutoFit/>
          </a:bodyPr>
          <a:lstStyle/>
          <a:p>
            <a:pPr algn="ctr"/>
            <a:r>
              <a:rPr lang="fr-FR" sz="5400" i="0" u="none" strike="noStrike" dirty="0">
                <a:solidFill>
                  <a:srgbClr val="D18C03"/>
                </a:solidFill>
                <a:effectLst/>
                <a:latin typeface="Calibri"/>
                <a:ea typeface="Calibri"/>
                <a:cs typeface="Calibri"/>
              </a:rPr>
              <a:t>Actualités</a:t>
            </a:r>
          </a:p>
        </p:txBody>
      </p:sp>
      <p:cxnSp>
        <p:nvCxnSpPr>
          <p:cNvPr id="12" name="Connecteur droit 11"/>
          <p:cNvCxnSpPr/>
          <p:nvPr/>
        </p:nvCxnSpPr>
        <p:spPr>
          <a:xfrm>
            <a:off x="2047203" y="2779295"/>
            <a:ext cx="8229600" cy="0"/>
          </a:xfrm>
          <a:prstGeom prst="line">
            <a:avLst/>
          </a:prstGeom>
          <a:ln w="38100">
            <a:solidFill>
              <a:srgbClr val="D18C03"/>
            </a:solidFill>
          </a:ln>
        </p:spPr>
        <p:style>
          <a:lnRef idx="1">
            <a:schemeClr val="accent1"/>
          </a:lnRef>
          <a:fillRef idx="0">
            <a:schemeClr val="accent1"/>
          </a:fillRef>
          <a:effectRef idx="0">
            <a:schemeClr val="accent1"/>
          </a:effectRef>
          <a:fontRef idx="minor">
            <a:schemeClr val="tx1"/>
          </a:fontRef>
        </p:style>
      </p:cxnSp>
      <p:cxnSp>
        <p:nvCxnSpPr>
          <p:cNvPr id="13" name="Connecteur droit 12"/>
          <p:cNvCxnSpPr/>
          <p:nvPr/>
        </p:nvCxnSpPr>
        <p:spPr>
          <a:xfrm>
            <a:off x="1965489" y="4050632"/>
            <a:ext cx="8229600" cy="0"/>
          </a:xfrm>
          <a:prstGeom prst="line">
            <a:avLst/>
          </a:prstGeom>
          <a:ln w="38100">
            <a:solidFill>
              <a:srgbClr val="D18C03"/>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93887188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 name="Rectangle 78"/>
          <p:cNvSpPr/>
          <p:nvPr/>
        </p:nvSpPr>
        <p:spPr>
          <a:xfrm>
            <a:off x="1" y="-1"/>
            <a:ext cx="12192000" cy="6858001"/>
          </a:xfrm>
          <a:prstGeom prst="rect">
            <a:avLst/>
          </a:prstGeom>
          <a:solidFill>
            <a:srgbClr val="0057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solidFill>
                <a:prstClr val="white"/>
              </a:solidFill>
            </a:endParaRPr>
          </a:p>
        </p:txBody>
      </p:sp>
      <p:sp>
        <p:nvSpPr>
          <p:cNvPr id="80" name="Rectangle 79"/>
          <p:cNvSpPr/>
          <p:nvPr/>
        </p:nvSpPr>
        <p:spPr>
          <a:xfrm>
            <a:off x="386192" y="936239"/>
            <a:ext cx="11405758" cy="5572461"/>
          </a:xfrm>
          <a:prstGeom prst="rect">
            <a:avLst/>
          </a:prstGeom>
          <a:solidFill>
            <a:schemeClr val="bg1"/>
          </a:solidFill>
          <a:ln w="38100">
            <a:solidFill>
              <a:srgbClr val="D18C0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42900" indent="-342900">
              <a:buFont typeface="Courier New" panose="02070309020205020404" pitchFamily="49" charset="0"/>
              <a:buChar char="o"/>
            </a:pPr>
            <a:r>
              <a:rPr lang="fr-FR"/>
              <a:t>9 Limites planétaires</a:t>
            </a:r>
          </a:p>
        </p:txBody>
      </p:sp>
      <p:cxnSp>
        <p:nvCxnSpPr>
          <p:cNvPr id="83" name="Connecteur droit 82"/>
          <p:cNvCxnSpPr>
            <a:cxnSpLocks/>
          </p:cNvCxnSpPr>
          <p:nvPr/>
        </p:nvCxnSpPr>
        <p:spPr>
          <a:xfrm>
            <a:off x="3081403" y="534601"/>
            <a:ext cx="9110597" cy="0"/>
          </a:xfrm>
          <a:prstGeom prst="line">
            <a:avLst/>
          </a:prstGeom>
          <a:ln w="38100">
            <a:solidFill>
              <a:srgbClr val="D18C03"/>
            </a:solidFill>
          </a:ln>
        </p:spPr>
        <p:style>
          <a:lnRef idx="1">
            <a:schemeClr val="accent1"/>
          </a:lnRef>
          <a:fillRef idx="0">
            <a:schemeClr val="accent1"/>
          </a:fillRef>
          <a:effectRef idx="0">
            <a:schemeClr val="accent1"/>
          </a:effectRef>
          <a:fontRef idx="minor">
            <a:schemeClr val="tx1"/>
          </a:fontRef>
        </p:style>
      </p:cxnSp>
      <p:sp>
        <p:nvSpPr>
          <p:cNvPr id="84" name="ZoneTexte 83"/>
          <p:cNvSpPr txBox="1"/>
          <p:nvPr/>
        </p:nvSpPr>
        <p:spPr>
          <a:xfrm>
            <a:off x="508121" y="84883"/>
            <a:ext cx="7806320" cy="769441"/>
          </a:xfrm>
          <a:prstGeom prst="rect">
            <a:avLst/>
          </a:prstGeom>
          <a:noFill/>
        </p:spPr>
        <p:txBody>
          <a:bodyPr wrap="square" rtlCol="0">
            <a:spAutoFit/>
          </a:bodyPr>
          <a:lstStyle/>
          <a:p>
            <a:r>
              <a:rPr lang="fr-FR" sz="4400" dirty="0">
                <a:solidFill>
                  <a:prstClr val="white"/>
                </a:solidFill>
              </a:rPr>
              <a:t>Actualités</a:t>
            </a:r>
          </a:p>
        </p:txBody>
      </p:sp>
      <p:sp>
        <p:nvSpPr>
          <p:cNvPr id="3" name="ZoneTexte 2">
            <a:extLst>
              <a:ext uri="{FF2B5EF4-FFF2-40B4-BE49-F238E27FC236}">
                <a16:creationId xmlns:a16="http://schemas.microsoft.com/office/drawing/2014/main" id="{1010B51A-4586-4848-A2BE-FE6F8FE5C110}"/>
              </a:ext>
            </a:extLst>
          </p:cNvPr>
          <p:cNvSpPr txBox="1"/>
          <p:nvPr/>
        </p:nvSpPr>
        <p:spPr>
          <a:xfrm>
            <a:off x="386192" y="1069204"/>
            <a:ext cx="10045874" cy="2800767"/>
          </a:xfrm>
          <a:prstGeom prst="rect">
            <a:avLst/>
          </a:prstGeom>
          <a:noFill/>
        </p:spPr>
        <p:txBody>
          <a:bodyPr wrap="square" rtlCol="0">
            <a:spAutoFit/>
          </a:bodyPr>
          <a:lstStyle/>
          <a:p>
            <a:endParaRPr lang="fr-FR" dirty="0">
              <a:effectLst/>
            </a:endParaRPr>
          </a:p>
          <a:p>
            <a:pPr marL="742950" lvl="1" indent="-285750">
              <a:buFont typeface="+mj-lt"/>
              <a:buAutoNum type="alphaLcPeriod"/>
            </a:pPr>
            <a:r>
              <a:rPr lang="fr-FR" sz="2000" dirty="0">
                <a:effectLst/>
                <a:latin typeface="Calibri" panose="020F0502020204030204" pitchFamily="34" charset="0"/>
                <a:ea typeface="Times New Roman" panose="02020603050405020304" pitchFamily="18" charset="0"/>
              </a:rPr>
              <a:t>GT </a:t>
            </a:r>
            <a:r>
              <a:rPr lang="fr-FR" sz="2000" dirty="0" err="1">
                <a:effectLst/>
                <a:latin typeface="Calibri" panose="020F0502020204030204" pitchFamily="34" charset="0"/>
                <a:ea typeface="Times New Roman" panose="02020603050405020304" pitchFamily="18" charset="0"/>
              </a:rPr>
              <a:t>intersociétés</a:t>
            </a:r>
            <a:r>
              <a:rPr lang="fr-FR" sz="2000" dirty="0">
                <a:effectLst/>
                <a:latin typeface="Calibri" panose="020F0502020204030204" pitchFamily="34" charset="0"/>
                <a:ea typeface="Times New Roman" panose="02020603050405020304" pitchFamily="18" charset="0"/>
              </a:rPr>
              <a:t> savantes sur la durabilité en biologie médicale et anatomopathologie</a:t>
            </a:r>
            <a:endParaRPr lang="fr-FR" sz="2000" dirty="0">
              <a:effectLst/>
              <a:latin typeface="Calibri" panose="020F0502020204030204" pitchFamily="34" charset="0"/>
              <a:ea typeface="Calibri" panose="020F0502020204030204" pitchFamily="34" charset="0"/>
            </a:endParaRPr>
          </a:p>
          <a:p>
            <a:pPr marL="742950" lvl="1" indent="-285750">
              <a:buFont typeface="+mj-lt"/>
              <a:buAutoNum type="alphaLcPeriod"/>
            </a:pPr>
            <a:r>
              <a:rPr lang="fr-FR" sz="2000" dirty="0">
                <a:effectLst/>
                <a:latin typeface="Calibri" panose="020F0502020204030204" pitchFamily="34" charset="0"/>
                <a:ea typeface="Times New Roman" panose="02020603050405020304" pitchFamily="18" charset="0"/>
              </a:rPr>
              <a:t>GT SFT durable</a:t>
            </a:r>
            <a:endParaRPr lang="fr-FR" sz="2000" dirty="0">
              <a:effectLst/>
              <a:latin typeface="Calibri" panose="020F0502020204030204" pitchFamily="34" charset="0"/>
              <a:ea typeface="Calibri" panose="020F0502020204030204" pitchFamily="34" charset="0"/>
            </a:endParaRPr>
          </a:p>
          <a:p>
            <a:pPr marL="742950" lvl="1" indent="-285750">
              <a:buFont typeface="+mj-lt"/>
              <a:buAutoNum type="alphaLcPeriod"/>
            </a:pPr>
            <a:r>
              <a:rPr lang="fr-FR" sz="2000" dirty="0">
                <a:effectLst/>
                <a:latin typeface="Calibri" panose="020F0502020204030204" pitchFamily="34" charset="0"/>
                <a:ea typeface="Times New Roman" panose="02020603050405020304" pitchFamily="18" charset="0"/>
              </a:rPr>
              <a:t>Congrès Shift Santé 2050 (5-6/06/2026)</a:t>
            </a:r>
            <a:endParaRPr lang="fr-FR" sz="2000" dirty="0">
              <a:effectLst/>
              <a:latin typeface="Calibri" panose="020F0502020204030204" pitchFamily="34" charset="0"/>
              <a:ea typeface="Calibri" panose="020F0502020204030204" pitchFamily="34" charset="0"/>
            </a:endParaRPr>
          </a:p>
          <a:p>
            <a:pPr marL="742950" lvl="1" indent="-285750">
              <a:buFont typeface="+mj-lt"/>
              <a:buAutoNum type="alphaLcPeriod"/>
            </a:pPr>
            <a:r>
              <a:rPr lang="fr-FR" sz="2000" dirty="0">
                <a:effectLst/>
                <a:latin typeface="Calibri" panose="020F0502020204030204" pitchFamily="34" charset="0"/>
                <a:ea typeface="Times New Roman" panose="02020603050405020304" pitchFamily="18" charset="0"/>
              </a:rPr>
              <a:t>Journée ARS Nouvelle Aquitaine Transformation Ecologique (14/06/26)</a:t>
            </a:r>
            <a:endParaRPr lang="fr-FR" sz="2000" dirty="0">
              <a:effectLst/>
              <a:latin typeface="Calibri" panose="020F0502020204030204" pitchFamily="34" charset="0"/>
              <a:ea typeface="Calibri" panose="020F0502020204030204" pitchFamily="34" charset="0"/>
            </a:endParaRPr>
          </a:p>
          <a:p>
            <a:pPr marL="742950" lvl="1" indent="-285750">
              <a:buFont typeface="+mj-lt"/>
              <a:buAutoNum type="alphaLcPeriod"/>
            </a:pPr>
            <a:r>
              <a:rPr lang="fr-FR" sz="2000" dirty="0">
                <a:effectLst/>
                <a:latin typeface="Calibri" panose="020F0502020204030204" pitchFamily="34" charset="0"/>
                <a:ea typeface="Times New Roman" panose="02020603050405020304" pitchFamily="18" charset="0"/>
              </a:rPr>
              <a:t>Journée Soins Ecoresponsable ANAP (30/06/26)</a:t>
            </a:r>
            <a:endParaRPr lang="fr-FR" sz="2000" dirty="0">
              <a:effectLst/>
              <a:latin typeface="Calibri" panose="020F0502020204030204" pitchFamily="34" charset="0"/>
              <a:ea typeface="Calibri" panose="020F0502020204030204" pitchFamily="34" charset="0"/>
            </a:endParaRPr>
          </a:p>
          <a:p>
            <a:pPr marL="742950" lvl="1" indent="-285750">
              <a:buFont typeface="+mj-lt"/>
              <a:buAutoNum type="alphaLcPeriod"/>
            </a:pPr>
            <a:r>
              <a:rPr lang="fr-FR" sz="2000" dirty="0">
                <a:effectLst/>
                <a:latin typeface="Calibri" panose="020F0502020204030204" pitchFamily="34" charset="0"/>
                <a:ea typeface="Times New Roman" panose="02020603050405020304" pitchFamily="18" charset="0"/>
              </a:rPr>
              <a:t>Lancement d’un nouvel atelier pédagogique ACTION SANTE DURABLE</a:t>
            </a:r>
            <a:endParaRPr lang="fr-FR" sz="2000" dirty="0">
              <a:effectLst/>
              <a:latin typeface="Calibri" panose="020F0502020204030204" pitchFamily="34" charset="0"/>
              <a:ea typeface="Calibri" panose="020F0502020204030204" pitchFamily="34" charset="0"/>
            </a:endParaRPr>
          </a:p>
          <a:p>
            <a:pPr marL="742950" lvl="1" indent="-285750">
              <a:buFont typeface="+mj-lt"/>
              <a:buAutoNum type="alphaLcPeriod"/>
            </a:pPr>
            <a:r>
              <a:rPr lang="fr-FR" sz="2000" dirty="0">
                <a:effectLst/>
                <a:latin typeface="Calibri" panose="020F0502020204030204" pitchFamily="34" charset="0"/>
                <a:ea typeface="Times New Roman" panose="02020603050405020304" pitchFamily="18" charset="0"/>
              </a:rPr>
              <a:t>Sollicitation des industriels : Waters Biosciences, Chiesi</a:t>
            </a:r>
            <a:endParaRPr lang="fr-FR" sz="2000" dirty="0">
              <a:effectLst/>
              <a:latin typeface="Calibri" panose="020F0502020204030204" pitchFamily="34" charset="0"/>
              <a:ea typeface="Calibri" panose="020F0502020204030204" pitchFamily="34" charset="0"/>
            </a:endParaRPr>
          </a:p>
          <a:p>
            <a:endParaRPr lang="fr-FR" dirty="0"/>
          </a:p>
        </p:txBody>
      </p:sp>
    </p:spTree>
    <p:extLst>
      <p:ext uri="{BB962C8B-B14F-4D97-AF65-F5344CB8AC3E}">
        <p14:creationId xmlns:p14="http://schemas.microsoft.com/office/powerpoint/2010/main" val="183035840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 name="Rectangle 78"/>
          <p:cNvSpPr/>
          <p:nvPr/>
        </p:nvSpPr>
        <p:spPr>
          <a:xfrm>
            <a:off x="1" y="-1"/>
            <a:ext cx="12192000" cy="6858001"/>
          </a:xfrm>
          <a:prstGeom prst="rect">
            <a:avLst/>
          </a:prstGeom>
          <a:solidFill>
            <a:srgbClr val="0057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solidFill>
                <a:prstClr val="white"/>
              </a:solidFill>
            </a:endParaRPr>
          </a:p>
        </p:txBody>
      </p:sp>
      <p:sp>
        <p:nvSpPr>
          <p:cNvPr id="80" name="Rectangle 79"/>
          <p:cNvSpPr/>
          <p:nvPr/>
        </p:nvSpPr>
        <p:spPr>
          <a:xfrm>
            <a:off x="386192" y="936239"/>
            <a:ext cx="11405758" cy="5572461"/>
          </a:xfrm>
          <a:prstGeom prst="rect">
            <a:avLst/>
          </a:prstGeom>
          <a:solidFill>
            <a:schemeClr val="bg1"/>
          </a:solidFill>
          <a:ln w="38100">
            <a:solidFill>
              <a:srgbClr val="D18C0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42900" indent="-342900">
              <a:buFont typeface="Courier New" panose="02070309020205020404" pitchFamily="49" charset="0"/>
              <a:buChar char="o"/>
            </a:pPr>
            <a:r>
              <a:rPr lang="fr-FR"/>
              <a:t>9 Limites planétaires</a:t>
            </a:r>
          </a:p>
        </p:txBody>
      </p:sp>
      <p:cxnSp>
        <p:nvCxnSpPr>
          <p:cNvPr id="83" name="Connecteur droit 82"/>
          <p:cNvCxnSpPr>
            <a:cxnSpLocks/>
          </p:cNvCxnSpPr>
          <p:nvPr/>
        </p:nvCxnSpPr>
        <p:spPr>
          <a:xfrm>
            <a:off x="3081403" y="534601"/>
            <a:ext cx="9110597" cy="0"/>
          </a:xfrm>
          <a:prstGeom prst="line">
            <a:avLst/>
          </a:prstGeom>
          <a:ln w="38100">
            <a:solidFill>
              <a:srgbClr val="D18C03"/>
            </a:solidFill>
          </a:ln>
        </p:spPr>
        <p:style>
          <a:lnRef idx="1">
            <a:schemeClr val="accent1"/>
          </a:lnRef>
          <a:fillRef idx="0">
            <a:schemeClr val="accent1"/>
          </a:fillRef>
          <a:effectRef idx="0">
            <a:schemeClr val="accent1"/>
          </a:effectRef>
          <a:fontRef idx="minor">
            <a:schemeClr val="tx1"/>
          </a:fontRef>
        </p:style>
      </p:cxnSp>
      <p:sp>
        <p:nvSpPr>
          <p:cNvPr id="84" name="ZoneTexte 83"/>
          <p:cNvSpPr txBox="1"/>
          <p:nvPr/>
        </p:nvSpPr>
        <p:spPr>
          <a:xfrm>
            <a:off x="508121" y="84883"/>
            <a:ext cx="7806320" cy="769441"/>
          </a:xfrm>
          <a:prstGeom prst="rect">
            <a:avLst/>
          </a:prstGeom>
          <a:noFill/>
        </p:spPr>
        <p:txBody>
          <a:bodyPr wrap="square" rtlCol="0">
            <a:spAutoFit/>
          </a:bodyPr>
          <a:lstStyle/>
          <a:p>
            <a:r>
              <a:rPr lang="fr-FR" sz="4400" dirty="0">
                <a:solidFill>
                  <a:prstClr val="white"/>
                </a:solidFill>
              </a:rPr>
              <a:t>Actualités</a:t>
            </a:r>
          </a:p>
        </p:txBody>
      </p:sp>
      <p:sp>
        <p:nvSpPr>
          <p:cNvPr id="3" name="ZoneTexte 2">
            <a:extLst>
              <a:ext uri="{FF2B5EF4-FFF2-40B4-BE49-F238E27FC236}">
                <a16:creationId xmlns:a16="http://schemas.microsoft.com/office/drawing/2014/main" id="{1010B51A-4586-4848-A2BE-FE6F8FE5C110}"/>
              </a:ext>
            </a:extLst>
          </p:cNvPr>
          <p:cNvSpPr txBox="1"/>
          <p:nvPr/>
        </p:nvSpPr>
        <p:spPr>
          <a:xfrm>
            <a:off x="386192" y="1069204"/>
            <a:ext cx="10045874" cy="646331"/>
          </a:xfrm>
          <a:prstGeom prst="rect">
            <a:avLst/>
          </a:prstGeom>
          <a:noFill/>
        </p:spPr>
        <p:txBody>
          <a:bodyPr wrap="square" rtlCol="0">
            <a:spAutoFit/>
          </a:bodyPr>
          <a:lstStyle/>
          <a:p>
            <a:endParaRPr lang="fr-FR" dirty="0">
              <a:effectLst/>
            </a:endParaRPr>
          </a:p>
          <a:p>
            <a:endParaRPr lang="fr-FR" dirty="0"/>
          </a:p>
        </p:txBody>
      </p:sp>
      <p:sp>
        <p:nvSpPr>
          <p:cNvPr id="7" name="ZoneTexte 6">
            <a:extLst>
              <a:ext uri="{FF2B5EF4-FFF2-40B4-BE49-F238E27FC236}">
                <a16:creationId xmlns:a16="http://schemas.microsoft.com/office/drawing/2014/main" id="{98AD358A-A163-4217-9F2B-86E402C06958}"/>
              </a:ext>
            </a:extLst>
          </p:cNvPr>
          <p:cNvSpPr txBox="1"/>
          <p:nvPr/>
        </p:nvSpPr>
        <p:spPr>
          <a:xfrm>
            <a:off x="210138" y="1101509"/>
            <a:ext cx="2866144" cy="3416320"/>
          </a:xfrm>
          <a:prstGeom prst="rect">
            <a:avLst/>
          </a:prstGeom>
          <a:noFill/>
        </p:spPr>
        <p:txBody>
          <a:bodyPr wrap="square" rtlCol="0">
            <a:spAutoFit/>
          </a:bodyPr>
          <a:lstStyle/>
          <a:p>
            <a:pPr lvl="1"/>
            <a:r>
              <a:rPr lang="fr-FR" sz="1800" dirty="0">
                <a:effectLst/>
                <a:latin typeface="Calibri" panose="020F0502020204030204" pitchFamily="34" charset="0"/>
                <a:ea typeface="Times New Roman" panose="02020603050405020304" pitchFamily="18" charset="0"/>
              </a:rPr>
              <a:t>GT </a:t>
            </a:r>
            <a:r>
              <a:rPr lang="fr-FR" sz="1800" dirty="0" err="1">
                <a:effectLst/>
                <a:latin typeface="Calibri" panose="020F0502020204030204" pitchFamily="34" charset="0"/>
                <a:ea typeface="Times New Roman" panose="02020603050405020304" pitchFamily="18" charset="0"/>
              </a:rPr>
              <a:t>intersociétés</a:t>
            </a:r>
            <a:r>
              <a:rPr lang="fr-FR" sz="1800" dirty="0">
                <a:effectLst/>
                <a:latin typeface="Calibri" panose="020F0502020204030204" pitchFamily="34" charset="0"/>
                <a:ea typeface="Times New Roman" panose="02020603050405020304" pitchFamily="18" charset="0"/>
              </a:rPr>
              <a:t> savantes sur la durabilité en biologie médicale et anatomopathologie</a:t>
            </a:r>
          </a:p>
          <a:p>
            <a:pPr lvl="1"/>
            <a:r>
              <a:rPr lang="fr-FR" dirty="0">
                <a:latin typeface="Calibri" panose="020F0502020204030204" pitchFamily="34" charset="0"/>
                <a:ea typeface="Times New Roman" panose="02020603050405020304" pitchFamily="18" charset="0"/>
              </a:rPr>
              <a:t>=</a:t>
            </a:r>
            <a:r>
              <a:rPr lang="fr-FR" dirty="0" err="1">
                <a:latin typeface="Calibri" panose="020F0502020204030204" pitchFamily="34" charset="0"/>
                <a:ea typeface="Times New Roman" panose="02020603050405020304" pitchFamily="18" charset="0"/>
              </a:rPr>
              <a:t>DurABle</a:t>
            </a:r>
            <a:endParaRPr lang="fr-FR" dirty="0">
              <a:latin typeface="Calibri" panose="020F0502020204030204" pitchFamily="34" charset="0"/>
              <a:ea typeface="Times New Roman" panose="02020603050405020304" pitchFamily="18" charset="0"/>
            </a:endParaRPr>
          </a:p>
          <a:p>
            <a:pPr lvl="1"/>
            <a:endParaRPr lang="fr-FR" sz="1800" dirty="0">
              <a:effectLst/>
              <a:latin typeface="Calibri" panose="020F0502020204030204" pitchFamily="34" charset="0"/>
              <a:ea typeface="Times New Roman" panose="02020603050405020304" pitchFamily="18" charset="0"/>
            </a:endParaRPr>
          </a:p>
          <a:p>
            <a:pPr lvl="1"/>
            <a:r>
              <a:rPr lang="fr-FR" dirty="0">
                <a:latin typeface="Calibri" panose="020F0502020204030204" pitchFamily="34" charset="0"/>
                <a:ea typeface="Times New Roman" panose="02020603050405020304" pitchFamily="18" charset="0"/>
              </a:rPr>
              <a:t>Note de structuration pour les bureaux des Sociétés savantes</a:t>
            </a:r>
            <a:endParaRPr lang="fr-FR" sz="1800" dirty="0">
              <a:effectLst/>
              <a:latin typeface="Calibri" panose="020F0502020204030204" pitchFamily="34" charset="0"/>
              <a:ea typeface="Times New Roman" panose="02020603050405020304" pitchFamily="18" charset="0"/>
            </a:endParaRPr>
          </a:p>
          <a:p>
            <a:pPr marL="742950" lvl="1" indent="-285750">
              <a:buFont typeface="+mj-lt"/>
              <a:buAutoNum type="alphaLcPeriod"/>
            </a:pPr>
            <a:endParaRPr lang="fr-FR" sz="1800" dirty="0">
              <a:effectLst/>
              <a:latin typeface="Calibri" panose="020F0502020204030204" pitchFamily="34" charset="0"/>
              <a:ea typeface="Calibri" panose="020F0502020204030204" pitchFamily="34" charset="0"/>
            </a:endParaRPr>
          </a:p>
          <a:p>
            <a:endParaRPr lang="fr-FR" dirty="0"/>
          </a:p>
        </p:txBody>
      </p:sp>
      <p:graphicFrame>
        <p:nvGraphicFramePr>
          <p:cNvPr id="6" name="Tableau 5">
            <a:extLst>
              <a:ext uri="{FF2B5EF4-FFF2-40B4-BE49-F238E27FC236}">
                <a16:creationId xmlns:a16="http://schemas.microsoft.com/office/drawing/2014/main" id="{69FFCD3E-C026-4B43-8EC7-0DA93E2DF555}"/>
              </a:ext>
            </a:extLst>
          </p:cNvPr>
          <p:cNvGraphicFramePr>
            <a:graphicFrameLocks noGrp="1"/>
          </p:cNvGraphicFramePr>
          <p:nvPr>
            <p:extLst>
              <p:ext uri="{D42A27DB-BD31-4B8C-83A1-F6EECF244321}">
                <p14:modId xmlns:p14="http://schemas.microsoft.com/office/powerpoint/2010/main" val="2688660315"/>
              </p:ext>
            </p:extLst>
          </p:nvPr>
        </p:nvGraphicFramePr>
        <p:xfrm>
          <a:off x="2756844" y="469603"/>
          <a:ext cx="9354544" cy="6025132"/>
        </p:xfrm>
        <a:graphic>
          <a:graphicData uri="http://schemas.openxmlformats.org/drawingml/2006/table">
            <a:tbl>
              <a:tblPr/>
              <a:tblGrid>
                <a:gridCol w="615606">
                  <a:extLst>
                    <a:ext uri="{9D8B030D-6E8A-4147-A177-3AD203B41FA5}">
                      <a16:colId xmlns:a16="http://schemas.microsoft.com/office/drawing/2014/main" val="1354465213"/>
                    </a:ext>
                  </a:extLst>
                </a:gridCol>
                <a:gridCol w="3647273">
                  <a:extLst>
                    <a:ext uri="{9D8B030D-6E8A-4147-A177-3AD203B41FA5}">
                      <a16:colId xmlns:a16="http://schemas.microsoft.com/office/drawing/2014/main" val="2242459803"/>
                    </a:ext>
                  </a:extLst>
                </a:gridCol>
                <a:gridCol w="1184857">
                  <a:extLst>
                    <a:ext uri="{9D8B030D-6E8A-4147-A177-3AD203B41FA5}">
                      <a16:colId xmlns:a16="http://schemas.microsoft.com/office/drawing/2014/main" val="625880478"/>
                    </a:ext>
                  </a:extLst>
                </a:gridCol>
                <a:gridCol w="1725769">
                  <a:extLst>
                    <a:ext uri="{9D8B030D-6E8A-4147-A177-3AD203B41FA5}">
                      <a16:colId xmlns:a16="http://schemas.microsoft.com/office/drawing/2014/main" val="3051943249"/>
                    </a:ext>
                  </a:extLst>
                </a:gridCol>
                <a:gridCol w="2181039">
                  <a:extLst>
                    <a:ext uri="{9D8B030D-6E8A-4147-A177-3AD203B41FA5}">
                      <a16:colId xmlns:a16="http://schemas.microsoft.com/office/drawing/2014/main" val="2257062504"/>
                    </a:ext>
                  </a:extLst>
                </a:gridCol>
              </a:tblGrid>
              <a:tr h="204044">
                <a:tc>
                  <a:txBody>
                    <a:bodyPr/>
                    <a:lstStyle/>
                    <a:p>
                      <a:pPr algn="ctr" fontAlgn="ctr"/>
                      <a:r>
                        <a:rPr lang="fr-FR" sz="1050" b="1" i="0" u="none" strike="noStrike" dirty="0">
                          <a:solidFill>
                            <a:srgbClr val="000000"/>
                          </a:solidFill>
                          <a:effectLst/>
                          <a:latin typeface="+mn-lt"/>
                        </a:rPr>
                        <a:t>N°</a:t>
                      </a:r>
                    </a:p>
                  </a:txBody>
                  <a:tcPr marL="4002" marR="4002" marT="400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ctr"/>
                      <a:r>
                        <a:rPr lang="fr-FR" sz="1050" b="1" i="0" u="none" strike="noStrike">
                          <a:solidFill>
                            <a:srgbClr val="000000"/>
                          </a:solidFill>
                          <a:effectLst/>
                          <a:latin typeface="+mn-lt"/>
                        </a:rPr>
                        <a:t>Société savante</a:t>
                      </a:r>
                    </a:p>
                  </a:txBody>
                  <a:tcPr marL="4002" marR="4002" marT="400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ctr"/>
                      <a:r>
                        <a:rPr lang="fr-FR" sz="1050" b="1" i="0" u="none" strike="noStrike">
                          <a:solidFill>
                            <a:srgbClr val="000000"/>
                          </a:solidFill>
                          <a:effectLst/>
                          <a:latin typeface="+mn-lt"/>
                        </a:rPr>
                        <a:t>Acronyme</a:t>
                      </a:r>
                    </a:p>
                  </a:txBody>
                  <a:tcPr marL="4002" marR="4002" marT="400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ctr"/>
                      <a:r>
                        <a:rPr lang="fr-FR" sz="1050" b="1" i="0" u="none" strike="noStrike">
                          <a:solidFill>
                            <a:srgbClr val="000000"/>
                          </a:solidFill>
                          <a:effectLst/>
                          <a:latin typeface="+mn-lt"/>
                        </a:rPr>
                        <a:t>Président.e</a:t>
                      </a:r>
                    </a:p>
                  </a:txBody>
                  <a:tcPr marL="4002" marR="4002" marT="400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ctr"/>
                      <a:r>
                        <a:rPr lang="fr-FR" sz="1050" b="1" i="0" u="none" strike="noStrike">
                          <a:solidFill>
                            <a:srgbClr val="000000"/>
                          </a:solidFill>
                          <a:effectLst/>
                          <a:latin typeface="+mn-lt"/>
                        </a:rPr>
                        <a:t>Représentant.e</a:t>
                      </a:r>
                    </a:p>
                  </a:txBody>
                  <a:tcPr marL="4002" marR="4002" marT="400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3935146234"/>
                  </a:ext>
                </a:extLst>
              </a:tr>
              <a:tr h="204044">
                <a:tc>
                  <a:txBody>
                    <a:bodyPr/>
                    <a:lstStyle/>
                    <a:p>
                      <a:pPr algn="ctr" fontAlgn="ctr"/>
                      <a:r>
                        <a:rPr lang="fr-FR" sz="1050" b="0" i="0" u="none" strike="noStrike">
                          <a:solidFill>
                            <a:srgbClr val="000000"/>
                          </a:solidFill>
                          <a:effectLst/>
                          <a:latin typeface="+mn-lt"/>
                        </a:rPr>
                        <a:t>1</a:t>
                      </a:r>
                    </a:p>
                  </a:txBody>
                  <a:tcPr marL="4002" marR="4002" marT="400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6D7A8"/>
                    </a:solidFill>
                  </a:tcPr>
                </a:tc>
                <a:tc>
                  <a:txBody>
                    <a:bodyPr/>
                    <a:lstStyle/>
                    <a:p>
                      <a:pPr algn="l" fontAlgn="ctr"/>
                      <a:r>
                        <a:rPr lang="fr-FR" sz="1050" b="0" i="0" u="none" strike="noStrike" dirty="0">
                          <a:solidFill>
                            <a:srgbClr val="000000"/>
                          </a:solidFill>
                          <a:effectLst/>
                          <a:latin typeface="+mn-lt"/>
                        </a:rPr>
                        <a:t>Société Française d'Allergologie</a:t>
                      </a:r>
                    </a:p>
                  </a:txBody>
                  <a:tcPr marL="4002" marR="4002" marT="400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6D7A8"/>
                    </a:solidFill>
                  </a:tcPr>
                </a:tc>
                <a:tc>
                  <a:txBody>
                    <a:bodyPr/>
                    <a:lstStyle/>
                    <a:p>
                      <a:pPr algn="l" fontAlgn="ctr"/>
                      <a:r>
                        <a:rPr lang="fr-FR" sz="1050" b="0" i="0" u="none" strike="noStrike">
                          <a:solidFill>
                            <a:srgbClr val="000000"/>
                          </a:solidFill>
                          <a:effectLst/>
                          <a:latin typeface="+mn-lt"/>
                        </a:rPr>
                        <a:t>SFA</a:t>
                      </a:r>
                    </a:p>
                  </a:txBody>
                  <a:tcPr marL="4002" marR="4002" marT="400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6D7A8"/>
                    </a:solidFill>
                  </a:tcPr>
                </a:tc>
                <a:tc>
                  <a:txBody>
                    <a:bodyPr/>
                    <a:lstStyle/>
                    <a:p>
                      <a:pPr algn="l" fontAlgn="ctr"/>
                      <a:r>
                        <a:rPr lang="fr-FR" sz="1050" b="0" i="0" u="none" strike="noStrike">
                          <a:solidFill>
                            <a:srgbClr val="000000"/>
                          </a:solidFill>
                          <a:effectLst/>
                          <a:latin typeface="+mn-lt"/>
                        </a:rPr>
                        <a:t>Frédéric Berard / Joana Vitte</a:t>
                      </a:r>
                    </a:p>
                  </a:txBody>
                  <a:tcPr marL="4002" marR="4002" marT="400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6D7A8"/>
                    </a:solidFill>
                  </a:tcPr>
                </a:tc>
                <a:tc>
                  <a:txBody>
                    <a:bodyPr/>
                    <a:lstStyle/>
                    <a:p>
                      <a:pPr algn="l" fontAlgn="ctr"/>
                      <a:r>
                        <a:rPr lang="fr-FR" sz="1050" b="0" i="0" u="none" strike="noStrike">
                          <a:solidFill>
                            <a:srgbClr val="000000"/>
                          </a:solidFill>
                          <a:effectLst/>
                          <a:latin typeface="+mn-lt"/>
                        </a:rPr>
                        <a:t>Léa Fuster</a:t>
                      </a:r>
                    </a:p>
                  </a:txBody>
                  <a:tcPr marL="4002" marR="4002" marT="400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6D7A8"/>
                    </a:solidFill>
                  </a:tcPr>
                </a:tc>
                <a:extLst>
                  <a:ext uri="{0D108BD9-81ED-4DB2-BD59-A6C34878D82A}">
                    <a16:rowId xmlns:a16="http://schemas.microsoft.com/office/drawing/2014/main" val="989793763"/>
                  </a:ext>
                </a:extLst>
              </a:tr>
              <a:tr h="204044">
                <a:tc>
                  <a:txBody>
                    <a:bodyPr/>
                    <a:lstStyle/>
                    <a:p>
                      <a:pPr algn="ctr" fontAlgn="ctr"/>
                      <a:r>
                        <a:rPr lang="fr-FR" sz="1050" b="0" i="0" u="none" strike="noStrike">
                          <a:solidFill>
                            <a:srgbClr val="000000"/>
                          </a:solidFill>
                          <a:effectLst/>
                          <a:latin typeface="+mn-lt"/>
                        </a:rPr>
                        <a:t>2</a:t>
                      </a:r>
                    </a:p>
                  </a:txBody>
                  <a:tcPr marL="4002" marR="4002" marT="400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6D7A8"/>
                    </a:solidFill>
                  </a:tcPr>
                </a:tc>
                <a:tc>
                  <a:txBody>
                    <a:bodyPr/>
                    <a:lstStyle/>
                    <a:p>
                      <a:pPr algn="l" fontAlgn="ctr"/>
                      <a:r>
                        <a:rPr lang="fr-FR" sz="1050" b="0" i="0" u="none" strike="noStrike">
                          <a:solidFill>
                            <a:srgbClr val="000000"/>
                          </a:solidFill>
                          <a:effectLst/>
                          <a:latin typeface="+mn-lt"/>
                        </a:rPr>
                        <a:t>Biologistes des laboratoires d'étude de la fécondation et de la conservation de l'oeuf</a:t>
                      </a:r>
                    </a:p>
                  </a:txBody>
                  <a:tcPr marL="4002" marR="4002" marT="400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6D7A8"/>
                    </a:solidFill>
                  </a:tcPr>
                </a:tc>
                <a:tc>
                  <a:txBody>
                    <a:bodyPr/>
                    <a:lstStyle/>
                    <a:p>
                      <a:pPr algn="l" fontAlgn="ctr"/>
                      <a:r>
                        <a:rPr lang="fr-FR" sz="1050" b="0" i="0" u="none" strike="noStrike">
                          <a:solidFill>
                            <a:srgbClr val="000000"/>
                          </a:solidFill>
                          <a:effectLst/>
                          <a:latin typeface="+mn-lt"/>
                        </a:rPr>
                        <a:t>Blefco</a:t>
                      </a:r>
                    </a:p>
                  </a:txBody>
                  <a:tcPr marL="4002" marR="4002" marT="400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6D7A8"/>
                    </a:solidFill>
                  </a:tcPr>
                </a:tc>
                <a:tc>
                  <a:txBody>
                    <a:bodyPr/>
                    <a:lstStyle/>
                    <a:p>
                      <a:pPr algn="l" fontAlgn="ctr"/>
                      <a:r>
                        <a:rPr lang="fr-FR" sz="1050" b="0" i="0" u="none" strike="noStrike">
                          <a:solidFill>
                            <a:srgbClr val="000000"/>
                          </a:solidFill>
                          <a:effectLst/>
                          <a:latin typeface="+mn-lt"/>
                        </a:rPr>
                        <a:t>Pierre Sanguinet</a:t>
                      </a:r>
                    </a:p>
                  </a:txBody>
                  <a:tcPr marL="4002" marR="4002" marT="400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6D7A8"/>
                    </a:solidFill>
                  </a:tcPr>
                </a:tc>
                <a:tc>
                  <a:txBody>
                    <a:bodyPr/>
                    <a:lstStyle/>
                    <a:p>
                      <a:pPr algn="l" fontAlgn="ctr"/>
                      <a:r>
                        <a:rPr lang="fr-FR" sz="1050" b="0" i="0" u="none" strike="noStrike">
                          <a:solidFill>
                            <a:srgbClr val="000000"/>
                          </a:solidFill>
                          <a:effectLst/>
                          <a:latin typeface="+mn-lt"/>
                        </a:rPr>
                        <a:t>Lucie DELAROCHE</a:t>
                      </a:r>
                    </a:p>
                  </a:txBody>
                  <a:tcPr marL="4002" marR="4002" marT="400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6D7A8"/>
                    </a:solidFill>
                  </a:tcPr>
                </a:tc>
                <a:extLst>
                  <a:ext uri="{0D108BD9-81ED-4DB2-BD59-A6C34878D82A}">
                    <a16:rowId xmlns:a16="http://schemas.microsoft.com/office/drawing/2014/main" val="3347801122"/>
                  </a:ext>
                </a:extLst>
              </a:tr>
              <a:tr h="204044">
                <a:tc>
                  <a:txBody>
                    <a:bodyPr/>
                    <a:lstStyle/>
                    <a:p>
                      <a:pPr algn="ctr" fontAlgn="ctr"/>
                      <a:r>
                        <a:rPr lang="fr-FR" sz="1050" b="0" i="0" u="none" strike="noStrike">
                          <a:solidFill>
                            <a:srgbClr val="000000"/>
                          </a:solidFill>
                          <a:effectLst/>
                          <a:latin typeface="+mn-lt"/>
                        </a:rPr>
                        <a:t>3</a:t>
                      </a:r>
                    </a:p>
                  </a:txBody>
                  <a:tcPr marL="4002" marR="4002" marT="400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6D7A8"/>
                    </a:solidFill>
                  </a:tcPr>
                </a:tc>
                <a:tc>
                  <a:txBody>
                    <a:bodyPr/>
                    <a:lstStyle/>
                    <a:p>
                      <a:pPr algn="l" fontAlgn="ctr"/>
                      <a:r>
                        <a:rPr lang="fr-FR" sz="1050" b="0" i="0" u="none" strike="noStrike">
                          <a:solidFill>
                            <a:srgbClr val="000000"/>
                          </a:solidFill>
                          <a:effectLst/>
                          <a:latin typeface="+mn-lt"/>
                        </a:rPr>
                        <a:t>Société Française de Biologie Clinique</a:t>
                      </a:r>
                    </a:p>
                  </a:txBody>
                  <a:tcPr marL="4002" marR="4002" marT="400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6D7A8"/>
                    </a:solidFill>
                  </a:tcPr>
                </a:tc>
                <a:tc>
                  <a:txBody>
                    <a:bodyPr/>
                    <a:lstStyle/>
                    <a:p>
                      <a:pPr algn="l" fontAlgn="ctr"/>
                      <a:r>
                        <a:rPr lang="fr-FR" sz="1050" b="0" i="0" u="none" strike="noStrike" dirty="0">
                          <a:solidFill>
                            <a:srgbClr val="000000"/>
                          </a:solidFill>
                          <a:effectLst/>
                          <a:latin typeface="+mn-lt"/>
                        </a:rPr>
                        <a:t>SFBC</a:t>
                      </a:r>
                    </a:p>
                  </a:txBody>
                  <a:tcPr marL="4002" marR="4002" marT="400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6D7A8"/>
                    </a:solidFill>
                  </a:tcPr>
                </a:tc>
                <a:tc>
                  <a:txBody>
                    <a:bodyPr/>
                    <a:lstStyle/>
                    <a:p>
                      <a:pPr algn="l" fontAlgn="ctr"/>
                      <a:r>
                        <a:rPr lang="fr-FR" sz="1050" b="0" i="0" u="none" strike="noStrike">
                          <a:solidFill>
                            <a:srgbClr val="000000"/>
                          </a:solidFill>
                          <a:effectLst/>
                          <a:latin typeface="+mn-lt"/>
                        </a:rPr>
                        <a:t>Katell Peoch</a:t>
                      </a:r>
                    </a:p>
                  </a:txBody>
                  <a:tcPr marL="4002" marR="4002" marT="400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6D7A8"/>
                    </a:solidFill>
                  </a:tcPr>
                </a:tc>
                <a:tc>
                  <a:txBody>
                    <a:bodyPr/>
                    <a:lstStyle/>
                    <a:p>
                      <a:pPr algn="l" fontAlgn="ctr"/>
                      <a:r>
                        <a:rPr lang="fr-FR" sz="1050" b="0" i="0" u="none" strike="noStrike">
                          <a:solidFill>
                            <a:srgbClr val="000000"/>
                          </a:solidFill>
                          <a:effectLst/>
                          <a:latin typeface="+mn-lt"/>
                        </a:rPr>
                        <a:t>Caroline Sarre-Pradon</a:t>
                      </a:r>
                    </a:p>
                  </a:txBody>
                  <a:tcPr marL="4002" marR="4002" marT="400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6D7A8"/>
                    </a:solidFill>
                  </a:tcPr>
                </a:tc>
                <a:extLst>
                  <a:ext uri="{0D108BD9-81ED-4DB2-BD59-A6C34878D82A}">
                    <a16:rowId xmlns:a16="http://schemas.microsoft.com/office/drawing/2014/main" val="4007373915"/>
                  </a:ext>
                </a:extLst>
              </a:tr>
              <a:tr h="204044">
                <a:tc>
                  <a:txBody>
                    <a:bodyPr/>
                    <a:lstStyle/>
                    <a:p>
                      <a:pPr algn="ctr" fontAlgn="ctr"/>
                      <a:r>
                        <a:rPr lang="fr-FR" sz="1050" b="0" i="0" u="none" strike="noStrike">
                          <a:solidFill>
                            <a:srgbClr val="000000"/>
                          </a:solidFill>
                          <a:effectLst/>
                          <a:latin typeface="+mn-lt"/>
                        </a:rPr>
                        <a:t>4</a:t>
                      </a:r>
                    </a:p>
                  </a:txBody>
                  <a:tcPr marL="4002" marR="4002" marT="400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ctr"/>
                      <a:r>
                        <a:rPr lang="fr-FR" sz="1050" b="0" i="0" u="none" strike="noStrike" dirty="0">
                          <a:solidFill>
                            <a:srgbClr val="000000"/>
                          </a:solidFill>
                          <a:effectLst/>
                          <a:latin typeface="+mn-lt"/>
                        </a:rPr>
                        <a:t>Groupe de Biologie </a:t>
                      </a:r>
                      <a:r>
                        <a:rPr lang="fr-FR" sz="1050" b="0" i="0" u="none" strike="noStrike" dirty="0" err="1">
                          <a:solidFill>
                            <a:srgbClr val="000000"/>
                          </a:solidFill>
                          <a:effectLst/>
                          <a:latin typeface="+mn-lt"/>
                        </a:rPr>
                        <a:t>Moéculaire</a:t>
                      </a:r>
                      <a:r>
                        <a:rPr lang="fr-FR" sz="1050" b="0" i="0" u="none" strike="noStrike" dirty="0">
                          <a:solidFill>
                            <a:srgbClr val="000000"/>
                          </a:solidFill>
                          <a:effectLst/>
                          <a:latin typeface="+mn-lt"/>
                        </a:rPr>
                        <a:t> des Hémopathies Malignes</a:t>
                      </a:r>
                    </a:p>
                  </a:txBody>
                  <a:tcPr marL="4002" marR="4002" marT="400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ctr"/>
                      <a:r>
                        <a:rPr lang="fr-FR" sz="1050" b="0" i="0" u="none" strike="noStrike">
                          <a:solidFill>
                            <a:srgbClr val="000000"/>
                          </a:solidFill>
                          <a:effectLst/>
                          <a:latin typeface="+mn-lt"/>
                        </a:rPr>
                        <a:t>GBMHM</a:t>
                      </a:r>
                    </a:p>
                  </a:txBody>
                  <a:tcPr marL="4002" marR="4002" marT="400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ctr"/>
                      <a:r>
                        <a:rPr lang="fr-FR" sz="1050" b="0" i="0" u="none" strike="noStrike">
                          <a:solidFill>
                            <a:srgbClr val="000000"/>
                          </a:solidFill>
                          <a:effectLst/>
                          <a:latin typeface="+mn-lt"/>
                        </a:rPr>
                        <a:t>Olivier KOSMIDER</a:t>
                      </a:r>
                    </a:p>
                  </a:txBody>
                  <a:tcPr marL="4002" marR="4002" marT="400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ctr"/>
                      <a:r>
                        <a:rPr lang="fr-FR" sz="1050" b="0" i="0" u="none" strike="noStrike">
                          <a:solidFill>
                            <a:srgbClr val="000000"/>
                          </a:solidFill>
                          <a:effectLst/>
                          <a:latin typeface="+mn-lt"/>
                        </a:rPr>
                        <a:t> </a:t>
                      </a:r>
                    </a:p>
                  </a:txBody>
                  <a:tcPr marL="4002" marR="4002" marT="400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763012317"/>
                  </a:ext>
                </a:extLst>
              </a:tr>
              <a:tr h="204044">
                <a:tc>
                  <a:txBody>
                    <a:bodyPr/>
                    <a:lstStyle/>
                    <a:p>
                      <a:pPr algn="ctr" fontAlgn="ctr"/>
                      <a:r>
                        <a:rPr lang="fr-FR" sz="1050" b="0" i="0" u="none" strike="noStrike">
                          <a:solidFill>
                            <a:srgbClr val="000000"/>
                          </a:solidFill>
                          <a:effectLst/>
                          <a:latin typeface="+mn-lt"/>
                        </a:rPr>
                        <a:t>5</a:t>
                      </a:r>
                    </a:p>
                  </a:txBody>
                  <a:tcPr marL="4002" marR="4002" marT="400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6D7A8"/>
                    </a:solidFill>
                  </a:tcPr>
                </a:tc>
                <a:tc>
                  <a:txBody>
                    <a:bodyPr/>
                    <a:lstStyle/>
                    <a:p>
                      <a:pPr algn="l" fontAlgn="ctr"/>
                      <a:r>
                        <a:rPr lang="fr-FR" sz="1050" b="0" i="0" u="none" strike="noStrike">
                          <a:solidFill>
                            <a:srgbClr val="000000"/>
                          </a:solidFill>
                          <a:effectLst/>
                          <a:latin typeface="+mn-lt"/>
                        </a:rPr>
                        <a:t>Cytométrie hématologie</a:t>
                      </a:r>
                    </a:p>
                  </a:txBody>
                  <a:tcPr marL="4002" marR="4002" marT="400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6D7A8"/>
                    </a:solidFill>
                  </a:tcPr>
                </a:tc>
                <a:tc>
                  <a:txBody>
                    <a:bodyPr/>
                    <a:lstStyle/>
                    <a:p>
                      <a:pPr algn="l" fontAlgn="ctr"/>
                      <a:r>
                        <a:rPr lang="fr-FR" sz="1050" b="0" i="0" u="none" strike="noStrike">
                          <a:solidFill>
                            <a:srgbClr val="000000"/>
                          </a:solidFill>
                          <a:effectLst/>
                          <a:latin typeface="+mn-lt"/>
                        </a:rPr>
                        <a:t>Cythem</a:t>
                      </a:r>
                    </a:p>
                  </a:txBody>
                  <a:tcPr marL="4002" marR="4002" marT="400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6D7A8"/>
                    </a:solidFill>
                  </a:tcPr>
                </a:tc>
                <a:tc>
                  <a:txBody>
                    <a:bodyPr/>
                    <a:lstStyle/>
                    <a:p>
                      <a:pPr algn="l" fontAlgn="ctr"/>
                      <a:r>
                        <a:rPr lang="fr-FR" sz="1050" b="0" i="0" u="none" strike="noStrike">
                          <a:solidFill>
                            <a:srgbClr val="000000"/>
                          </a:solidFill>
                          <a:effectLst/>
                          <a:latin typeface="+mn-lt"/>
                        </a:rPr>
                        <a:t>Magali Le garff Tavernier</a:t>
                      </a:r>
                    </a:p>
                  </a:txBody>
                  <a:tcPr marL="4002" marR="4002" marT="400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6D7A8"/>
                    </a:solidFill>
                  </a:tcPr>
                </a:tc>
                <a:tc>
                  <a:txBody>
                    <a:bodyPr/>
                    <a:lstStyle/>
                    <a:p>
                      <a:pPr algn="l" fontAlgn="ctr"/>
                      <a:r>
                        <a:rPr lang="fr-FR" sz="1050" b="0" i="0" u="none" strike="noStrike">
                          <a:solidFill>
                            <a:srgbClr val="000000"/>
                          </a:solidFill>
                          <a:effectLst/>
                          <a:latin typeface="+mn-lt"/>
                        </a:rPr>
                        <a:t>Victoria Raggueneau</a:t>
                      </a:r>
                    </a:p>
                  </a:txBody>
                  <a:tcPr marL="4002" marR="4002" marT="400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6D7A8"/>
                    </a:solidFill>
                  </a:tcPr>
                </a:tc>
                <a:extLst>
                  <a:ext uri="{0D108BD9-81ED-4DB2-BD59-A6C34878D82A}">
                    <a16:rowId xmlns:a16="http://schemas.microsoft.com/office/drawing/2014/main" val="1784077039"/>
                  </a:ext>
                </a:extLst>
              </a:tr>
              <a:tr h="204044">
                <a:tc>
                  <a:txBody>
                    <a:bodyPr/>
                    <a:lstStyle/>
                    <a:p>
                      <a:pPr algn="ctr" fontAlgn="ctr"/>
                      <a:r>
                        <a:rPr lang="fr-FR" sz="1050" b="0" i="0" u="none" strike="noStrike">
                          <a:solidFill>
                            <a:srgbClr val="000000"/>
                          </a:solidFill>
                          <a:effectLst/>
                          <a:latin typeface="+mn-lt"/>
                        </a:rPr>
                        <a:t>6</a:t>
                      </a:r>
                    </a:p>
                  </a:txBody>
                  <a:tcPr marL="4002" marR="4002" marT="400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ctr"/>
                      <a:r>
                        <a:rPr lang="fr-FR" sz="1050" b="0" i="0" u="none" strike="noStrike">
                          <a:solidFill>
                            <a:srgbClr val="000000"/>
                          </a:solidFill>
                          <a:effectLst/>
                          <a:latin typeface="+mn-lt"/>
                        </a:rPr>
                        <a:t>Société Française de Foetopathologie</a:t>
                      </a:r>
                    </a:p>
                  </a:txBody>
                  <a:tcPr marL="4002" marR="4002" marT="400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ctr"/>
                      <a:r>
                        <a:rPr lang="fr-FR" sz="1050" b="0" i="0" u="none" strike="noStrike">
                          <a:solidFill>
                            <a:srgbClr val="000000"/>
                          </a:solidFill>
                          <a:effectLst/>
                          <a:latin typeface="+mn-lt"/>
                        </a:rPr>
                        <a:t>SOFFOET</a:t>
                      </a:r>
                    </a:p>
                  </a:txBody>
                  <a:tcPr marL="4002" marR="4002" marT="400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ctr"/>
                      <a:r>
                        <a:rPr lang="fr-FR" sz="1050" b="0" i="0" u="none" strike="noStrike">
                          <a:solidFill>
                            <a:srgbClr val="000000"/>
                          </a:solidFill>
                          <a:effectLst/>
                          <a:latin typeface="+mn-lt"/>
                        </a:rPr>
                        <a:t>Pr Sophie Collardeau-Frachon et Pr Tania Attie</a:t>
                      </a:r>
                    </a:p>
                  </a:txBody>
                  <a:tcPr marL="4002" marR="4002" marT="400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ctr"/>
                      <a:r>
                        <a:rPr lang="fr-FR" sz="1050" b="0" i="0" u="none" strike="noStrike">
                          <a:solidFill>
                            <a:srgbClr val="000000"/>
                          </a:solidFill>
                          <a:effectLst/>
                          <a:latin typeface="+mn-lt"/>
                        </a:rPr>
                        <a:t> </a:t>
                      </a:r>
                    </a:p>
                  </a:txBody>
                  <a:tcPr marL="4002" marR="4002" marT="400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950887709"/>
                  </a:ext>
                </a:extLst>
              </a:tr>
              <a:tr h="204044">
                <a:tc>
                  <a:txBody>
                    <a:bodyPr/>
                    <a:lstStyle/>
                    <a:p>
                      <a:pPr algn="ctr" fontAlgn="ctr"/>
                      <a:r>
                        <a:rPr lang="fr-FR" sz="1050" b="0" i="0" u="none" strike="noStrike">
                          <a:solidFill>
                            <a:srgbClr val="000000"/>
                          </a:solidFill>
                          <a:effectLst/>
                          <a:latin typeface="+mn-lt"/>
                        </a:rPr>
                        <a:t>7</a:t>
                      </a:r>
                    </a:p>
                  </a:txBody>
                  <a:tcPr marL="4002" marR="4002" marT="400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6D7A8"/>
                    </a:solidFill>
                  </a:tcPr>
                </a:tc>
                <a:tc>
                  <a:txBody>
                    <a:bodyPr/>
                    <a:lstStyle/>
                    <a:p>
                      <a:pPr algn="l" fontAlgn="ctr"/>
                      <a:r>
                        <a:rPr lang="fr-FR" sz="1050" b="0" i="0" u="none" strike="noStrike">
                          <a:solidFill>
                            <a:srgbClr val="000000"/>
                          </a:solidFill>
                          <a:effectLst/>
                          <a:latin typeface="+mn-lt"/>
                        </a:rPr>
                        <a:t>Groupe francophone de cytogénétique hématologique</a:t>
                      </a:r>
                    </a:p>
                  </a:txBody>
                  <a:tcPr marL="4002" marR="4002" marT="400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6D7A8"/>
                    </a:solidFill>
                  </a:tcPr>
                </a:tc>
                <a:tc>
                  <a:txBody>
                    <a:bodyPr/>
                    <a:lstStyle/>
                    <a:p>
                      <a:pPr algn="l" fontAlgn="ctr"/>
                      <a:r>
                        <a:rPr lang="fr-FR" sz="1050" b="0" i="0" u="none" strike="noStrike">
                          <a:solidFill>
                            <a:srgbClr val="000000"/>
                          </a:solidFill>
                          <a:effectLst/>
                          <a:latin typeface="+mn-lt"/>
                        </a:rPr>
                        <a:t>GFCH</a:t>
                      </a:r>
                    </a:p>
                  </a:txBody>
                  <a:tcPr marL="4002" marR="4002" marT="400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6D7A8"/>
                    </a:solidFill>
                  </a:tcPr>
                </a:tc>
                <a:tc>
                  <a:txBody>
                    <a:bodyPr/>
                    <a:lstStyle/>
                    <a:p>
                      <a:pPr algn="l" fontAlgn="ctr"/>
                      <a:r>
                        <a:rPr lang="fr-FR" sz="1050" b="0" i="0" u="none" strike="noStrike" dirty="0">
                          <a:solidFill>
                            <a:srgbClr val="000000"/>
                          </a:solidFill>
                          <a:effectLst/>
                          <a:latin typeface="+mn-lt"/>
                        </a:rPr>
                        <a:t>Pr Nguyen-</a:t>
                      </a:r>
                      <a:r>
                        <a:rPr lang="fr-FR" sz="1050" b="0" i="0" u="none" strike="noStrike" dirty="0" err="1">
                          <a:solidFill>
                            <a:srgbClr val="000000"/>
                          </a:solidFill>
                          <a:effectLst/>
                          <a:latin typeface="+mn-lt"/>
                        </a:rPr>
                        <a:t>Khac</a:t>
                      </a:r>
                      <a:endParaRPr lang="fr-FR" sz="1050" b="0" i="0" u="none" strike="noStrike" dirty="0">
                        <a:solidFill>
                          <a:srgbClr val="000000"/>
                        </a:solidFill>
                        <a:effectLst/>
                        <a:latin typeface="+mn-lt"/>
                      </a:endParaRPr>
                    </a:p>
                  </a:txBody>
                  <a:tcPr marL="4002" marR="4002" marT="400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6D7A8"/>
                    </a:solidFill>
                  </a:tcPr>
                </a:tc>
                <a:tc>
                  <a:txBody>
                    <a:bodyPr/>
                    <a:lstStyle/>
                    <a:p>
                      <a:pPr algn="l" fontAlgn="ctr"/>
                      <a:r>
                        <a:rPr lang="fr-FR" sz="1050" b="0" i="0" u="none" strike="noStrike">
                          <a:solidFill>
                            <a:srgbClr val="000000"/>
                          </a:solidFill>
                          <a:effectLst/>
                          <a:latin typeface="+mn-lt"/>
                        </a:rPr>
                        <a:t>Florence Nguyen-Khac</a:t>
                      </a:r>
                    </a:p>
                  </a:txBody>
                  <a:tcPr marL="4002" marR="4002" marT="400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6D7A8"/>
                    </a:solidFill>
                  </a:tcPr>
                </a:tc>
                <a:extLst>
                  <a:ext uri="{0D108BD9-81ED-4DB2-BD59-A6C34878D82A}">
                    <a16:rowId xmlns:a16="http://schemas.microsoft.com/office/drawing/2014/main" val="3318347229"/>
                  </a:ext>
                </a:extLst>
              </a:tr>
              <a:tr h="204044">
                <a:tc>
                  <a:txBody>
                    <a:bodyPr/>
                    <a:lstStyle/>
                    <a:p>
                      <a:pPr algn="ctr" fontAlgn="ctr"/>
                      <a:r>
                        <a:rPr lang="fr-FR" sz="1050" b="0" i="0" u="none" strike="noStrike">
                          <a:solidFill>
                            <a:srgbClr val="000000"/>
                          </a:solidFill>
                          <a:effectLst/>
                          <a:latin typeface="+mn-lt"/>
                        </a:rPr>
                        <a:t>8</a:t>
                      </a:r>
                    </a:p>
                  </a:txBody>
                  <a:tcPr marL="4002" marR="4002" marT="400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6D7A8"/>
                    </a:solidFill>
                  </a:tcPr>
                </a:tc>
                <a:tc>
                  <a:txBody>
                    <a:bodyPr/>
                    <a:lstStyle/>
                    <a:p>
                      <a:pPr algn="l" fontAlgn="ctr"/>
                      <a:r>
                        <a:rPr lang="fr-FR" sz="1050" b="0" i="0" u="none" strike="noStrike">
                          <a:solidFill>
                            <a:srgbClr val="000000"/>
                          </a:solidFill>
                          <a:effectLst/>
                          <a:latin typeface="+mn-lt"/>
                        </a:rPr>
                        <a:t>Association des cytogénéticiens de langue française</a:t>
                      </a:r>
                    </a:p>
                  </a:txBody>
                  <a:tcPr marL="4002" marR="4002" marT="400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6D7A8"/>
                    </a:solidFill>
                  </a:tcPr>
                </a:tc>
                <a:tc>
                  <a:txBody>
                    <a:bodyPr/>
                    <a:lstStyle/>
                    <a:p>
                      <a:pPr algn="l" fontAlgn="ctr"/>
                      <a:r>
                        <a:rPr lang="fr-FR" sz="1050" b="0" i="0" u="none" strike="noStrike">
                          <a:solidFill>
                            <a:srgbClr val="000000"/>
                          </a:solidFill>
                          <a:effectLst/>
                          <a:latin typeface="+mn-lt"/>
                        </a:rPr>
                        <a:t>ACLF</a:t>
                      </a:r>
                    </a:p>
                  </a:txBody>
                  <a:tcPr marL="4002" marR="4002" marT="400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6D7A8"/>
                    </a:solidFill>
                  </a:tcPr>
                </a:tc>
                <a:tc>
                  <a:txBody>
                    <a:bodyPr/>
                    <a:lstStyle/>
                    <a:p>
                      <a:pPr algn="l" fontAlgn="ctr"/>
                      <a:r>
                        <a:rPr lang="fr-FR" sz="1050" b="0" i="0" u="none" strike="noStrike">
                          <a:solidFill>
                            <a:srgbClr val="000000"/>
                          </a:solidFill>
                          <a:effectLst/>
                          <a:latin typeface="+mn-lt"/>
                        </a:rPr>
                        <a:t>Sylvie Jaillard CHU Rennes</a:t>
                      </a:r>
                    </a:p>
                  </a:txBody>
                  <a:tcPr marL="4002" marR="4002" marT="400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6D7A8"/>
                    </a:solidFill>
                  </a:tcPr>
                </a:tc>
                <a:tc>
                  <a:txBody>
                    <a:bodyPr/>
                    <a:lstStyle/>
                    <a:p>
                      <a:pPr algn="l" fontAlgn="ctr"/>
                      <a:r>
                        <a:rPr lang="fr-FR" sz="1050" b="0" i="0" u="none" strike="noStrike">
                          <a:solidFill>
                            <a:srgbClr val="000000"/>
                          </a:solidFill>
                          <a:effectLst/>
                          <a:latin typeface="+mn-lt"/>
                        </a:rPr>
                        <a:t>Sophie Scheidecker</a:t>
                      </a:r>
                    </a:p>
                  </a:txBody>
                  <a:tcPr marL="4002" marR="4002" marT="400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6D7A8"/>
                    </a:solidFill>
                  </a:tcPr>
                </a:tc>
                <a:extLst>
                  <a:ext uri="{0D108BD9-81ED-4DB2-BD59-A6C34878D82A}">
                    <a16:rowId xmlns:a16="http://schemas.microsoft.com/office/drawing/2014/main" val="3032584866"/>
                  </a:ext>
                </a:extLst>
              </a:tr>
              <a:tr h="204044">
                <a:tc>
                  <a:txBody>
                    <a:bodyPr/>
                    <a:lstStyle/>
                    <a:p>
                      <a:pPr algn="ctr" fontAlgn="ctr"/>
                      <a:r>
                        <a:rPr lang="fr-FR" sz="1050" b="0" i="0" u="none" strike="noStrike" dirty="0">
                          <a:solidFill>
                            <a:srgbClr val="000000"/>
                          </a:solidFill>
                          <a:effectLst/>
                          <a:latin typeface="+mn-lt"/>
                        </a:rPr>
                        <a:t>9</a:t>
                      </a:r>
                    </a:p>
                  </a:txBody>
                  <a:tcPr marL="4002" marR="4002" marT="400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ctr"/>
                      <a:r>
                        <a:rPr lang="fr-FR" sz="1050" b="0" i="0" u="none" strike="noStrike">
                          <a:solidFill>
                            <a:srgbClr val="000000"/>
                          </a:solidFill>
                          <a:effectLst/>
                          <a:latin typeface="+mn-lt"/>
                        </a:rPr>
                        <a:t>Groupe Francophone de CYTOGÉNOMIQUE ONCOLOGIQUE</a:t>
                      </a:r>
                    </a:p>
                  </a:txBody>
                  <a:tcPr marL="4002" marR="4002" marT="400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ctr"/>
                      <a:r>
                        <a:rPr lang="fr-FR" sz="1050" b="0" i="0" u="none" strike="noStrike">
                          <a:solidFill>
                            <a:srgbClr val="000000"/>
                          </a:solidFill>
                          <a:effectLst/>
                          <a:latin typeface="+mn-lt"/>
                        </a:rPr>
                        <a:t>GFCO</a:t>
                      </a:r>
                    </a:p>
                  </a:txBody>
                  <a:tcPr marL="4002" marR="4002" marT="400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ctr"/>
                      <a:r>
                        <a:rPr lang="fr-FR" sz="1050" b="0" i="0" u="none" strike="noStrike">
                          <a:solidFill>
                            <a:srgbClr val="000000"/>
                          </a:solidFill>
                          <a:effectLst/>
                          <a:latin typeface="+mn-lt"/>
                        </a:rPr>
                        <a:t>Etienne Rouleau</a:t>
                      </a:r>
                    </a:p>
                  </a:txBody>
                  <a:tcPr marL="4002" marR="4002" marT="400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ctr"/>
                      <a:r>
                        <a:rPr lang="fr-FR" sz="1050" b="0" i="0" u="none" strike="noStrike" dirty="0">
                          <a:solidFill>
                            <a:srgbClr val="000000"/>
                          </a:solidFill>
                          <a:effectLst/>
                          <a:latin typeface="+mn-lt"/>
                        </a:rPr>
                        <a:t> </a:t>
                      </a:r>
                    </a:p>
                  </a:txBody>
                  <a:tcPr marL="4002" marR="4002" marT="400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441834161"/>
                  </a:ext>
                </a:extLst>
              </a:tr>
              <a:tr h="204044">
                <a:tc>
                  <a:txBody>
                    <a:bodyPr/>
                    <a:lstStyle/>
                    <a:p>
                      <a:pPr algn="ctr" fontAlgn="ctr"/>
                      <a:r>
                        <a:rPr lang="fr-FR" sz="1050" b="0" i="0" u="none" strike="noStrike">
                          <a:solidFill>
                            <a:srgbClr val="000000"/>
                          </a:solidFill>
                          <a:effectLst/>
                          <a:latin typeface="+mn-lt"/>
                        </a:rPr>
                        <a:t>10</a:t>
                      </a:r>
                    </a:p>
                  </a:txBody>
                  <a:tcPr marL="4002" marR="4002" marT="400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ctr"/>
                      <a:r>
                        <a:rPr lang="fr-FR" sz="1050" b="0" i="0" u="none" strike="noStrike">
                          <a:solidFill>
                            <a:srgbClr val="000000"/>
                          </a:solidFill>
                          <a:effectLst/>
                          <a:latin typeface="+mn-lt"/>
                        </a:rPr>
                        <a:t>Association Nationale des Praticiens de Génétique Moléculaire</a:t>
                      </a:r>
                    </a:p>
                  </a:txBody>
                  <a:tcPr marL="4002" marR="4002" marT="400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ctr"/>
                      <a:r>
                        <a:rPr lang="fr-FR" sz="1050" b="0" i="0" u="none" strike="noStrike">
                          <a:solidFill>
                            <a:srgbClr val="000000"/>
                          </a:solidFill>
                          <a:effectLst/>
                          <a:latin typeface="+mn-lt"/>
                        </a:rPr>
                        <a:t>ANPGM</a:t>
                      </a:r>
                    </a:p>
                  </a:txBody>
                  <a:tcPr marL="4002" marR="4002" marT="400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ctr"/>
                      <a:r>
                        <a:rPr lang="fr-FR" sz="1050" b="0" i="0" u="none" strike="noStrike">
                          <a:solidFill>
                            <a:srgbClr val="000000"/>
                          </a:solidFill>
                          <a:effectLst/>
                          <a:latin typeface="+mn-lt"/>
                        </a:rPr>
                        <a:t>Jean Muller et Claude Houdayer</a:t>
                      </a:r>
                    </a:p>
                  </a:txBody>
                  <a:tcPr marL="4002" marR="4002" marT="400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ctr"/>
                      <a:r>
                        <a:rPr lang="fr-FR" sz="1050" b="0" i="0" u="none" strike="noStrike">
                          <a:solidFill>
                            <a:srgbClr val="000000"/>
                          </a:solidFill>
                          <a:effectLst/>
                          <a:latin typeface="+mn-lt"/>
                        </a:rPr>
                        <a:t> </a:t>
                      </a:r>
                    </a:p>
                  </a:txBody>
                  <a:tcPr marL="4002" marR="4002" marT="400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201925191"/>
                  </a:ext>
                </a:extLst>
              </a:tr>
              <a:tr h="204044">
                <a:tc>
                  <a:txBody>
                    <a:bodyPr/>
                    <a:lstStyle/>
                    <a:p>
                      <a:pPr algn="ctr" fontAlgn="ctr"/>
                      <a:r>
                        <a:rPr lang="fr-FR" sz="1050" b="0" i="0" u="none" strike="noStrike">
                          <a:solidFill>
                            <a:srgbClr val="000000"/>
                          </a:solidFill>
                          <a:effectLst/>
                          <a:latin typeface="+mn-lt"/>
                        </a:rPr>
                        <a:t>11</a:t>
                      </a:r>
                    </a:p>
                  </a:txBody>
                  <a:tcPr marL="4002" marR="4002" marT="400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ctr"/>
                      <a:r>
                        <a:rPr lang="fr-FR" sz="1050" b="0" i="0" u="none" strike="noStrike">
                          <a:solidFill>
                            <a:srgbClr val="000000"/>
                          </a:solidFill>
                          <a:effectLst/>
                          <a:latin typeface="+mn-lt"/>
                        </a:rPr>
                        <a:t>La société française pour l’étude des erreurs innées du métabolisme</a:t>
                      </a:r>
                    </a:p>
                  </a:txBody>
                  <a:tcPr marL="4002" marR="4002" marT="400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ctr"/>
                      <a:r>
                        <a:rPr lang="fr-FR" sz="1050" b="0" i="0" u="none" strike="noStrike">
                          <a:solidFill>
                            <a:srgbClr val="000000"/>
                          </a:solidFill>
                          <a:effectLst/>
                          <a:latin typeface="+mn-lt"/>
                        </a:rPr>
                        <a:t>SFEIM</a:t>
                      </a:r>
                    </a:p>
                  </a:txBody>
                  <a:tcPr marL="4002" marR="4002" marT="400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ctr"/>
                      <a:r>
                        <a:rPr lang="fr-FR" sz="1050" b="0" i="0" u="none" strike="noStrike">
                          <a:solidFill>
                            <a:srgbClr val="000000"/>
                          </a:solidFill>
                          <a:effectLst/>
                          <a:latin typeface="+mn-lt"/>
                        </a:rPr>
                        <a:t>Pr. Manuel Schiff</a:t>
                      </a:r>
                    </a:p>
                  </a:txBody>
                  <a:tcPr marL="4002" marR="4002" marT="400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ctr"/>
                      <a:r>
                        <a:rPr lang="fr-FR" sz="1050" b="0" i="0" u="none" strike="noStrike">
                          <a:solidFill>
                            <a:srgbClr val="000000"/>
                          </a:solidFill>
                          <a:effectLst/>
                          <a:latin typeface="+mn-lt"/>
                        </a:rPr>
                        <a:t> </a:t>
                      </a:r>
                    </a:p>
                  </a:txBody>
                  <a:tcPr marL="4002" marR="4002" marT="400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235075929"/>
                  </a:ext>
                </a:extLst>
              </a:tr>
              <a:tr h="204044">
                <a:tc>
                  <a:txBody>
                    <a:bodyPr/>
                    <a:lstStyle/>
                    <a:p>
                      <a:pPr algn="ctr" fontAlgn="ctr"/>
                      <a:r>
                        <a:rPr lang="fr-FR" sz="1050" b="0" i="0" u="none" strike="noStrike">
                          <a:solidFill>
                            <a:srgbClr val="000000"/>
                          </a:solidFill>
                          <a:effectLst/>
                          <a:latin typeface="+mn-lt"/>
                        </a:rPr>
                        <a:t>12</a:t>
                      </a:r>
                    </a:p>
                  </a:txBody>
                  <a:tcPr marL="4002" marR="4002" marT="400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6D7A8"/>
                    </a:solidFill>
                  </a:tcPr>
                </a:tc>
                <a:tc>
                  <a:txBody>
                    <a:bodyPr/>
                    <a:lstStyle/>
                    <a:p>
                      <a:pPr algn="l" fontAlgn="ctr"/>
                      <a:r>
                        <a:rPr lang="fr-FR" sz="1050" b="0" i="0" u="none" strike="noStrike">
                          <a:solidFill>
                            <a:srgbClr val="000000"/>
                          </a:solidFill>
                          <a:effectLst/>
                          <a:latin typeface="+mn-lt"/>
                        </a:rPr>
                        <a:t>Société Française de Mycologie Médicale</a:t>
                      </a:r>
                    </a:p>
                  </a:txBody>
                  <a:tcPr marL="4002" marR="4002" marT="400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6D7A8"/>
                    </a:solidFill>
                  </a:tcPr>
                </a:tc>
                <a:tc>
                  <a:txBody>
                    <a:bodyPr/>
                    <a:lstStyle/>
                    <a:p>
                      <a:pPr algn="l" fontAlgn="ctr"/>
                      <a:r>
                        <a:rPr lang="fr-FR" sz="1050" b="0" i="0" u="none" strike="noStrike">
                          <a:solidFill>
                            <a:srgbClr val="000000"/>
                          </a:solidFill>
                          <a:effectLst/>
                          <a:latin typeface="+mn-lt"/>
                        </a:rPr>
                        <a:t>SFMM</a:t>
                      </a:r>
                    </a:p>
                  </a:txBody>
                  <a:tcPr marL="4002" marR="4002" marT="400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6D7A8"/>
                    </a:solidFill>
                  </a:tcPr>
                </a:tc>
                <a:tc>
                  <a:txBody>
                    <a:bodyPr/>
                    <a:lstStyle/>
                    <a:p>
                      <a:pPr algn="l" fontAlgn="ctr"/>
                      <a:r>
                        <a:rPr lang="fr-FR" sz="1050" b="0" i="0" u="none" strike="noStrike">
                          <a:solidFill>
                            <a:srgbClr val="000000"/>
                          </a:solidFill>
                          <a:effectLst/>
                          <a:latin typeface="+mn-lt"/>
                        </a:rPr>
                        <a:t>Guillaume Desoubeaux</a:t>
                      </a:r>
                    </a:p>
                  </a:txBody>
                  <a:tcPr marL="4002" marR="4002" marT="400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6D7A8"/>
                    </a:solidFill>
                  </a:tcPr>
                </a:tc>
                <a:tc>
                  <a:txBody>
                    <a:bodyPr/>
                    <a:lstStyle/>
                    <a:p>
                      <a:pPr algn="l" fontAlgn="ctr"/>
                      <a:r>
                        <a:rPr lang="fr-FR" sz="1050" b="0" i="0" u="none" strike="noStrike" dirty="0">
                          <a:solidFill>
                            <a:srgbClr val="000000"/>
                          </a:solidFill>
                          <a:effectLst/>
                          <a:latin typeface="+mn-lt"/>
                        </a:rPr>
                        <a:t>Alicia Moreno-</a:t>
                      </a:r>
                      <a:r>
                        <a:rPr lang="fr-FR" sz="1050" b="0" i="0" u="none" strike="noStrike" dirty="0" err="1">
                          <a:solidFill>
                            <a:srgbClr val="000000"/>
                          </a:solidFill>
                          <a:effectLst/>
                          <a:latin typeface="+mn-lt"/>
                        </a:rPr>
                        <a:t>Sabater</a:t>
                      </a:r>
                      <a:r>
                        <a:rPr lang="fr-FR" sz="1050" b="0" i="0" u="none" strike="noStrike" dirty="0">
                          <a:solidFill>
                            <a:srgbClr val="000000"/>
                          </a:solidFill>
                          <a:effectLst/>
                          <a:latin typeface="+mn-lt"/>
                        </a:rPr>
                        <a:t> ; Cécile Garnaud</a:t>
                      </a:r>
                    </a:p>
                  </a:txBody>
                  <a:tcPr marL="4002" marR="4002" marT="400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6D7A8"/>
                    </a:solidFill>
                  </a:tcPr>
                </a:tc>
                <a:extLst>
                  <a:ext uri="{0D108BD9-81ED-4DB2-BD59-A6C34878D82A}">
                    <a16:rowId xmlns:a16="http://schemas.microsoft.com/office/drawing/2014/main" val="1204147942"/>
                  </a:ext>
                </a:extLst>
              </a:tr>
              <a:tr h="204044">
                <a:tc>
                  <a:txBody>
                    <a:bodyPr/>
                    <a:lstStyle/>
                    <a:p>
                      <a:pPr algn="ctr" fontAlgn="ctr"/>
                      <a:r>
                        <a:rPr lang="fr-FR" sz="1050" b="0" i="0" u="none" strike="noStrike">
                          <a:solidFill>
                            <a:srgbClr val="000000"/>
                          </a:solidFill>
                          <a:effectLst/>
                          <a:latin typeface="+mn-lt"/>
                        </a:rPr>
                        <a:t>13</a:t>
                      </a:r>
                    </a:p>
                  </a:txBody>
                  <a:tcPr marL="4002" marR="4002" marT="400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ctr"/>
                      <a:r>
                        <a:rPr lang="fr-FR" sz="1050" b="0" i="0" u="none" strike="noStrike">
                          <a:solidFill>
                            <a:srgbClr val="000000"/>
                          </a:solidFill>
                          <a:effectLst/>
                          <a:latin typeface="+mn-lt"/>
                        </a:rPr>
                        <a:t>Groupe Français d'ETude des Lymphomes Cutanés</a:t>
                      </a:r>
                    </a:p>
                  </a:txBody>
                  <a:tcPr marL="4002" marR="4002" marT="400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ctr"/>
                      <a:r>
                        <a:rPr lang="fr-FR" sz="1050" b="0" i="0" u="none" strike="noStrike">
                          <a:solidFill>
                            <a:srgbClr val="000000"/>
                          </a:solidFill>
                          <a:effectLst/>
                          <a:latin typeface="+mn-lt"/>
                        </a:rPr>
                        <a:t>GFELC</a:t>
                      </a:r>
                    </a:p>
                  </a:txBody>
                  <a:tcPr marL="4002" marR="4002" marT="400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ctr"/>
                      <a:r>
                        <a:rPr lang="fr-FR" sz="1050" b="0" i="0" u="none" strike="noStrike">
                          <a:solidFill>
                            <a:srgbClr val="000000"/>
                          </a:solidFill>
                          <a:effectLst/>
                          <a:latin typeface="+mn-lt"/>
                        </a:rPr>
                        <a:t>Pr Marie Beylot Barry</a:t>
                      </a:r>
                    </a:p>
                  </a:txBody>
                  <a:tcPr marL="4002" marR="4002" marT="400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ctr"/>
                      <a:r>
                        <a:rPr lang="fr-FR" sz="1050" b="0" i="0" u="none" strike="noStrike">
                          <a:solidFill>
                            <a:srgbClr val="000000"/>
                          </a:solidFill>
                          <a:effectLst/>
                          <a:latin typeface="+mn-lt"/>
                        </a:rPr>
                        <a:t> </a:t>
                      </a:r>
                    </a:p>
                  </a:txBody>
                  <a:tcPr marL="4002" marR="4002" marT="400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213203211"/>
                  </a:ext>
                </a:extLst>
              </a:tr>
              <a:tr h="204044">
                <a:tc>
                  <a:txBody>
                    <a:bodyPr/>
                    <a:lstStyle/>
                    <a:p>
                      <a:pPr algn="ctr" fontAlgn="ctr"/>
                      <a:r>
                        <a:rPr lang="fr-FR" sz="1050" b="0" i="0" u="none" strike="noStrike">
                          <a:solidFill>
                            <a:srgbClr val="000000"/>
                          </a:solidFill>
                          <a:effectLst/>
                          <a:latin typeface="+mn-lt"/>
                        </a:rPr>
                        <a:t>14</a:t>
                      </a:r>
                    </a:p>
                  </a:txBody>
                  <a:tcPr marL="4002" marR="4002" marT="400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6D7A8"/>
                    </a:solidFill>
                  </a:tcPr>
                </a:tc>
                <a:tc>
                  <a:txBody>
                    <a:bodyPr/>
                    <a:lstStyle/>
                    <a:p>
                      <a:pPr algn="l" fontAlgn="ctr"/>
                      <a:r>
                        <a:rPr lang="fr-FR" sz="1050" b="0" i="0" u="none" strike="noStrike">
                          <a:solidFill>
                            <a:srgbClr val="000000"/>
                          </a:solidFill>
                          <a:effectLst/>
                          <a:latin typeface="+mn-lt"/>
                        </a:rPr>
                        <a:t>Société Française de Microbiologie</a:t>
                      </a:r>
                    </a:p>
                  </a:txBody>
                  <a:tcPr marL="4002" marR="4002" marT="400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6D7A8"/>
                    </a:solidFill>
                  </a:tcPr>
                </a:tc>
                <a:tc>
                  <a:txBody>
                    <a:bodyPr/>
                    <a:lstStyle/>
                    <a:p>
                      <a:pPr algn="l" fontAlgn="ctr"/>
                      <a:r>
                        <a:rPr lang="fr-FR" sz="1050" b="0" i="0" u="none" strike="noStrike">
                          <a:solidFill>
                            <a:srgbClr val="000000"/>
                          </a:solidFill>
                          <a:effectLst/>
                          <a:latin typeface="+mn-lt"/>
                        </a:rPr>
                        <a:t>SFM</a:t>
                      </a:r>
                    </a:p>
                  </a:txBody>
                  <a:tcPr marL="4002" marR="4002" marT="400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6D7A8"/>
                    </a:solidFill>
                  </a:tcPr>
                </a:tc>
                <a:tc>
                  <a:txBody>
                    <a:bodyPr/>
                    <a:lstStyle/>
                    <a:p>
                      <a:pPr algn="l" fontAlgn="ctr"/>
                      <a:r>
                        <a:rPr lang="fr-FR" sz="1050" b="0" i="0" u="none" strike="noStrike">
                          <a:solidFill>
                            <a:srgbClr val="000000"/>
                          </a:solidFill>
                          <a:effectLst/>
                          <a:latin typeface="+mn-lt"/>
                        </a:rPr>
                        <a:t>Sonia Burrel</a:t>
                      </a:r>
                    </a:p>
                  </a:txBody>
                  <a:tcPr marL="4002" marR="4002" marT="400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6D7A8"/>
                    </a:solidFill>
                  </a:tcPr>
                </a:tc>
                <a:tc>
                  <a:txBody>
                    <a:bodyPr/>
                    <a:lstStyle/>
                    <a:p>
                      <a:pPr algn="l" fontAlgn="ctr"/>
                      <a:r>
                        <a:rPr lang="fr-FR" sz="1050" b="0" i="0" u="none" strike="noStrike" dirty="0">
                          <a:solidFill>
                            <a:srgbClr val="000000"/>
                          </a:solidFill>
                          <a:effectLst/>
                          <a:latin typeface="+mn-lt"/>
                        </a:rPr>
                        <a:t>Julien Brunier</a:t>
                      </a:r>
                    </a:p>
                  </a:txBody>
                  <a:tcPr marL="4002" marR="4002" marT="400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6D7A8"/>
                    </a:solidFill>
                  </a:tcPr>
                </a:tc>
                <a:extLst>
                  <a:ext uri="{0D108BD9-81ED-4DB2-BD59-A6C34878D82A}">
                    <a16:rowId xmlns:a16="http://schemas.microsoft.com/office/drawing/2014/main" val="3761035763"/>
                  </a:ext>
                </a:extLst>
              </a:tr>
              <a:tr h="204044">
                <a:tc>
                  <a:txBody>
                    <a:bodyPr/>
                    <a:lstStyle/>
                    <a:p>
                      <a:pPr algn="ctr" fontAlgn="ctr"/>
                      <a:r>
                        <a:rPr lang="fr-FR" sz="1050" b="0" i="0" u="none" strike="noStrike">
                          <a:solidFill>
                            <a:srgbClr val="000000"/>
                          </a:solidFill>
                          <a:effectLst/>
                          <a:latin typeface="+mn-lt"/>
                        </a:rPr>
                        <a:t>15</a:t>
                      </a:r>
                    </a:p>
                  </a:txBody>
                  <a:tcPr marL="4002" marR="4002" marT="400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6D7A8"/>
                    </a:solidFill>
                  </a:tcPr>
                </a:tc>
                <a:tc>
                  <a:txBody>
                    <a:bodyPr/>
                    <a:lstStyle/>
                    <a:p>
                      <a:pPr algn="l" fontAlgn="ctr"/>
                      <a:r>
                        <a:rPr lang="fr-FR" sz="1050" b="0" i="0" u="none" strike="noStrike">
                          <a:solidFill>
                            <a:srgbClr val="000000"/>
                          </a:solidFill>
                          <a:effectLst/>
                          <a:latin typeface="+mn-lt"/>
                        </a:rPr>
                        <a:t>Société Française de Thrombose et d'Hémostase</a:t>
                      </a:r>
                    </a:p>
                  </a:txBody>
                  <a:tcPr marL="4002" marR="4002" marT="400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6D7A8"/>
                    </a:solidFill>
                  </a:tcPr>
                </a:tc>
                <a:tc>
                  <a:txBody>
                    <a:bodyPr/>
                    <a:lstStyle/>
                    <a:p>
                      <a:pPr algn="l" fontAlgn="ctr"/>
                      <a:r>
                        <a:rPr lang="fr-FR" sz="1050" b="0" i="0" u="none" strike="noStrike">
                          <a:solidFill>
                            <a:srgbClr val="000000"/>
                          </a:solidFill>
                          <a:effectLst/>
                          <a:latin typeface="+mn-lt"/>
                        </a:rPr>
                        <a:t>SFTH</a:t>
                      </a:r>
                    </a:p>
                  </a:txBody>
                  <a:tcPr marL="4002" marR="4002" marT="400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6D7A8"/>
                    </a:solidFill>
                  </a:tcPr>
                </a:tc>
                <a:tc>
                  <a:txBody>
                    <a:bodyPr/>
                    <a:lstStyle/>
                    <a:p>
                      <a:pPr algn="l" fontAlgn="ctr"/>
                      <a:r>
                        <a:rPr lang="fr-FR" sz="1050" b="0" i="0" u="none" strike="noStrike">
                          <a:solidFill>
                            <a:srgbClr val="000000"/>
                          </a:solidFill>
                          <a:effectLst/>
                          <a:latin typeface="+mn-lt"/>
                        </a:rPr>
                        <a:t>Chloé JAMES</a:t>
                      </a:r>
                    </a:p>
                  </a:txBody>
                  <a:tcPr marL="4002" marR="4002" marT="400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6D7A8"/>
                    </a:solidFill>
                  </a:tcPr>
                </a:tc>
                <a:tc>
                  <a:txBody>
                    <a:bodyPr/>
                    <a:lstStyle/>
                    <a:p>
                      <a:pPr algn="l" fontAlgn="ctr"/>
                      <a:r>
                        <a:rPr lang="fr-FR" sz="1050" b="0" i="0" u="none" strike="noStrike">
                          <a:solidFill>
                            <a:srgbClr val="000000"/>
                          </a:solidFill>
                          <a:effectLst/>
                          <a:latin typeface="+mn-lt"/>
                        </a:rPr>
                        <a:t>Nicolas Gendron ; Agathe Herb</a:t>
                      </a:r>
                    </a:p>
                  </a:txBody>
                  <a:tcPr marL="4002" marR="4002" marT="400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6D7A8"/>
                    </a:solidFill>
                  </a:tcPr>
                </a:tc>
                <a:extLst>
                  <a:ext uri="{0D108BD9-81ED-4DB2-BD59-A6C34878D82A}">
                    <a16:rowId xmlns:a16="http://schemas.microsoft.com/office/drawing/2014/main" val="1762110721"/>
                  </a:ext>
                </a:extLst>
              </a:tr>
              <a:tr h="204044">
                <a:tc>
                  <a:txBody>
                    <a:bodyPr/>
                    <a:lstStyle/>
                    <a:p>
                      <a:pPr algn="ctr" fontAlgn="ctr"/>
                      <a:r>
                        <a:rPr lang="fr-FR" sz="1050" b="0" i="0" u="none" strike="noStrike">
                          <a:solidFill>
                            <a:srgbClr val="000000"/>
                          </a:solidFill>
                          <a:effectLst/>
                          <a:latin typeface="+mn-lt"/>
                        </a:rPr>
                        <a:t>16</a:t>
                      </a:r>
                    </a:p>
                  </a:txBody>
                  <a:tcPr marL="4002" marR="4002" marT="400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6D7A8"/>
                    </a:solidFill>
                  </a:tcPr>
                </a:tc>
                <a:tc>
                  <a:txBody>
                    <a:bodyPr/>
                    <a:lstStyle/>
                    <a:p>
                      <a:pPr algn="l" fontAlgn="ctr"/>
                      <a:r>
                        <a:rPr lang="fr-FR" sz="1050" b="0" i="0" u="none" strike="noStrike">
                          <a:solidFill>
                            <a:srgbClr val="000000"/>
                          </a:solidFill>
                          <a:effectLst/>
                          <a:latin typeface="+mn-lt"/>
                        </a:rPr>
                        <a:t>Société Francophone d'Histocompatibilité et d'Immunogénétique</a:t>
                      </a:r>
                    </a:p>
                  </a:txBody>
                  <a:tcPr marL="4002" marR="4002" marT="400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6D7A8"/>
                    </a:solidFill>
                  </a:tcPr>
                </a:tc>
                <a:tc>
                  <a:txBody>
                    <a:bodyPr/>
                    <a:lstStyle/>
                    <a:p>
                      <a:pPr algn="l" fontAlgn="ctr"/>
                      <a:r>
                        <a:rPr lang="fr-FR" sz="1050" b="0" i="0" u="none" strike="noStrike">
                          <a:solidFill>
                            <a:srgbClr val="000000"/>
                          </a:solidFill>
                          <a:effectLst/>
                          <a:latin typeface="+mn-lt"/>
                        </a:rPr>
                        <a:t>SFHI</a:t>
                      </a:r>
                    </a:p>
                  </a:txBody>
                  <a:tcPr marL="4002" marR="4002" marT="400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6D7A8"/>
                    </a:solidFill>
                  </a:tcPr>
                </a:tc>
                <a:tc>
                  <a:txBody>
                    <a:bodyPr/>
                    <a:lstStyle/>
                    <a:p>
                      <a:pPr algn="l" fontAlgn="ctr"/>
                      <a:r>
                        <a:rPr lang="fr-FR" sz="1050" b="0" i="0" u="none" strike="noStrike">
                          <a:solidFill>
                            <a:srgbClr val="000000"/>
                          </a:solidFill>
                          <a:effectLst/>
                          <a:latin typeface="+mn-lt"/>
                        </a:rPr>
                        <a:t>Gwendaline Guidicelli</a:t>
                      </a:r>
                    </a:p>
                  </a:txBody>
                  <a:tcPr marL="4002" marR="4002" marT="400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6D7A8"/>
                    </a:solidFill>
                  </a:tcPr>
                </a:tc>
                <a:tc>
                  <a:txBody>
                    <a:bodyPr/>
                    <a:lstStyle/>
                    <a:p>
                      <a:pPr algn="l" fontAlgn="ctr"/>
                      <a:r>
                        <a:rPr lang="fr-FR" sz="1050" b="0" i="0" u="none" strike="noStrike">
                          <a:solidFill>
                            <a:srgbClr val="000000"/>
                          </a:solidFill>
                          <a:effectLst/>
                          <a:latin typeface="+mn-lt"/>
                        </a:rPr>
                        <a:t>Marine Cargou</a:t>
                      </a:r>
                    </a:p>
                  </a:txBody>
                  <a:tcPr marL="4002" marR="4002" marT="400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6D7A8"/>
                    </a:solidFill>
                  </a:tcPr>
                </a:tc>
                <a:extLst>
                  <a:ext uri="{0D108BD9-81ED-4DB2-BD59-A6C34878D82A}">
                    <a16:rowId xmlns:a16="http://schemas.microsoft.com/office/drawing/2014/main" val="1661452852"/>
                  </a:ext>
                </a:extLst>
              </a:tr>
              <a:tr h="204044">
                <a:tc>
                  <a:txBody>
                    <a:bodyPr/>
                    <a:lstStyle/>
                    <a:p>
                      <a:pPr algn="ctr" fontAlgn="ctr"/>
                      <a:r>
                        <a:rPr lang="fr-FR" sz="1050" b="0" i="0" u="none" strike="noStrike">
                          <a:solidFill>
                            <a:srgbClr val="000000"/>
                          </a:solidFill>
                          <a:effectLst/>
                          <a:latin typeface="+mn-lt"/>
                        </a:rPr>
                        <a:t>17</a:t>
                      </a:r>
                    </a:p>
                  </a:txBody>
                  <a:tcPr marL="4002" marR="4002" marT="400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ctr"/>
                      <a:r>
                        <a:rPr lang="fr-FR" sz="1050" b="0" i="0" u="none" strike="noStrike">
                          <a:solidFill>
                            <a:srgbClr val="000000"/>
                          </a:solidFill>
                          <a:effectLst/>
                          <a:latin typeface="+mn-lt"/>
                        </a:rPr>
                        <a:t>AllergoBioNet</a:t>
                      </a:r>
                    </a:p>
                  </a:txBody>
                  <a:tcPr marL="4002" marR="4002" marT="400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ctr"/>
                      <a:r>
                        <a:rPr lang="fr-FR" sz="1050" b="0" i="0" u="none" strike="noStrike">
                          <a:solidFill>
                            <a:srgbClr val="000000"/>
                          </a:solidFill>
                          <a:effectLst/>
                          <a:latin typeface="+mn-lt"/>
                        </a:rPr>
                        <a:t>ABN</a:t>
                      </a:r>
                    </a:p>
                  </a:txBody>
                  <a:tcPr marL="4002" marR="4002" marT="400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ctr"/>
                      <a:r>
                        <a:rPr lang="fr-FR" sz="1050" b="0" i="0" u="none" strike="noStrike">
                          <a:solidFill>
                            <a:srgbClr val="000000"/>
                          </a:solidFill>
                          <a:effectLst/>
                          <a:latin typeface="+mn-lt"/>
                        </a:rPr>
                        <a:t>Céline Beauvillain</a:t>
                      </a:r>
                    </a:p>
                  </a:txBody>
                  <a:tcPr marL="4002" marR="4002" marT="400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ctr"/>
                      <a:r>
                        <a:rPr lang="fr-FR" sz="1050" b="0" i="0" u="none" strike="noStrike" dirty="0">
                          <a:solidFill>
                            <a:srgbClr val="000000"/>
                          </a:solidFill>
                          <a:effectLst/>
                          <a:latin typeface="+mn-lt"/>
                        </a:rPr>
                        <a:t> </a:t>
                      </a:r>
                    </a:p>
                  </a:txBody>
                  <a:tcPr marL="4002" marR="4002" marT="400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031675218"/>
                  </a:ext>
                </a:extLst>
              </a:tr>
              <a:tr h="204044">
                <a:tc>
                  <a:txBody>
                    <a:bodyPr/>
                    <a:lstStyle/>
                    <a:p>
                      <a:pPr algn="ctr" fontAlgn="ctr"/>
                      <a:r>
                        <a:rPr lang="fr-FR" sz="1050" b="0" i="0" u="none" strike="noStrike">
                          <a:solidFill>
                            <a:srgbClr val="000000"/>
                          </a:solidFill>
                          <a:effectLst/>
                          <a:latin typeface="+mn-lt"/>
                        </a:rPr>
                        <a:t>18</a:t>
                      </a:r>
                    </a:p>
                  </a:txBody>
                  <a:tcPr marL="4002" marR="4002" marT="400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tc>
                  <a:txBody>
                    <a:bodyPr/>
                    <a:lstStyle/>
                    <a:p>
                      <a:pPr algn="l" fontAlgn="ctr"/>
                      <a:r>
                        <a:rPr lang="fr-FR" sz="1050" b="0" i="0" u="none" strike="noStrike">
                          <a:solidFill>
                            <a:srgbClr val="000000"/>
                          </a:solidFill>
                          <a:effectLst/>
                          <a:latin typeface="+mn-lt"/>
                        </a:rPr>
                        <a:t>Lymphoma Study Association</a:t>
                      </a:r>
                    </a:p>
                  </a:txBody>
                  <a:tcPr marL="4002" marR="4002" marT="400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tc>
                  <a:txBody>
                    <a:bodyPr/>
                    <a:lstStyle/>
                    <a:p>
                      <a:pPr algn="l" fontAlgn="ctr"/>
                      <a:r>
                        <a:rPr lang="fr-FR" sz="1050" b="0" i="0" u="none" strike="noStrike">
                          <a:solidFill>
                            <a:srgbClr val="000000"/>
                          </a:solidFill>
                          <a:effectLst/>
                          <a:latin typeface="+mn-lt"/>
                        </a:rPr>
                        <a:t>LYSA</a:t>
                      </a:r>
                    </a:p>
                  </a:txBody>
                  <a:tcPr marL="4002" marR="4002" marT="400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tc>
                  <a:txBody>
                    <a:bodyPr/>
                    <a:lstStyle/>
                    <a:p>
                      <a:pPr algn="l" fontAlgn="ctr"/>
                      <a:r>
                        <a:rPr lang="fr-FR" sz="1050" b="0" i="0" u="none" strike="noStrike">
                          <a:solidFill>
                            <a:srgbClr val="000000"/>
                          </a:solidFill>
                          <a:effectLst/>
                          <a:latin typeface="+mn-lt"/>
                        </a:rPr>
                        <a:t>Frack Morschhauser</a:t>
                      </a:r>
                    </a:p>
                  </a:txBody>
                  <a:tcPr marL="4002" marR="4002" marT="400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tc>
                  <a:txBody>
                    <a:bodyPr/>
                    <a:lstStyle/>
                    <a:p>
                      <a:pPr algn="l" fontAlgn="ctr"/>
                      <a:r>
                        <a:rPr lang="fr-FR" sz="1050" b="0" i="0" u="none" strike="noStrike">
                          <a:solidFill>
                            <a:srgbClr val="000000"/>
                          </a:solidFill>
                          <a:effectLst/>
                          <a:latin typeface="+mn-lt"/>
                        </a:rPr>
                        <a:t> </a:t>
                      </a:r>
                    </a:p>
                  </a:txBody>
                  <a:tcPr marL="4002" marR="4002" marT="400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extLst>
                  <a:ext uri="{0D108BD9-81ED-4DB2-BD59-A6C34878D82A}">
                    <a16:rowId xmlns:a16="http://schemas.microsoft.com/office/drawing/2014/main" val="3300981476"/>
                  </a:ext>
                </a:extLst>
              </a:tr>
              <a:tr h="204044">
                <a:tc>
                  <a:txBody>
                    <a:bodyPr/>
                    <a:lstStyle/>
                    <a:p>
                      <a:pPr algn="ctr" fontAlgn="ctr"/>
                      <a:r>
                        <a:rPr lang="fr-FR" sz="1050" b="0" i="0" u="none" strike="noStrike">
                          <a:solidFill>
                            <a:srgbClr val="000000"/>
                          </a:solidFill>
                          <a:effectLst/>
                          <a:latin typeface="+mn-lt"/>
                        </a:rPr>
                        <a:t>19</a:t>
                      </a:r>
                    </a:p>
                  </a:txBody>
                  <a:tcPr marL="4002" marR="4002" marT="400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6D7A8"/>
                    </a:solidFill>
                  </a:tcPr>
                </a:tc>
                <a:tc>
                  <a:txBody>
                    <a:bodyPr/>
                    <a:lstStyle/>
                    <a:p>
                      <a:pPr algn="l" fontAlgn="ctr"/>
                      <a:r>
                        <a:rPr lang="fr-FR" sz="1050" b="0" i="0" u="none" strike="noStrike">
                          <a:solidFill>
                            <a:srgbClr val="000000"/>
                          </a:solidFill>
                          <a:effectLst/>
                          <a:latin typeface="+mn-lt"/>
                        </a:rPr>
                        <a:t>Association française de cytométrie</a:t>
                      </a:r>
                    </a:p>
                  </a:txBody>
                  <a:tcPr marL="4002" marR="4002" marT="400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6D7A8"/>
                    </a:solidFill>
                  </a:tcPr>
                </a:tc>
                <a:tc>
                  <a:txBody>
                    <a:bodyPr/>
                    <a:lstStyle/>
                    <a:p>
                      <a:pPr algn="l" fontAlgn="ctr"/>
                      <a:r>
                        <a:rPr lang="fr-FR" sz="1050" b="0" i="0" u="none" strike="noStrike">
                          <a:solidFill>
                            <a:srgbClr val="000000"/>
                          </a:solidFill>
                          <a:effectLst/>
                          <a:latin typeface="+mn-lt"/>
                        </a:rPr>
                        <a:t>AFC</a:t>
                      </a:r>
                    </a:p>
                  </a:txBody>
                  <a:tcPr marL="4002" marR="4002" marT="400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6D7A8"/>
                    </a:solidFill>
                  </a:tcPr>
                </a:tc>
                <a:tc>
                  <a:txBody>
                    <a:bodyPr/>
                    <a:lstStyle/>
                    <a:p>
                      <a:pPr algn="l" fontAlgn="ctr"/>
                      <a:r>
                        <a:rPr lang="fr-FR" sz="1050" b="0" i="0" u="none" strike="noStrike">
                          <a:solidFill>
                            <a:srgbClr val="000000"/>
                          </a:solidFill>
                          <a:effectLst/>
                          <a:latin typeface="+mn-lt"/>
                        </a:rPr>
                        <a:t>Cyrille Mionnet</a:t>
                      </a:r>
                    </a:p>
                  </a:txBody>
                  <a:tcPr marL="4002" marR="4002" marT="400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6D7A8"/>
                    </a:solidFill>
                  </a:tcPr>
                </a:tc>
                <a:tc>
                  <a:txBody>
                    <a:bodyPr/>
                    <a:lstStyle/>
                    <a:p>
                      <a:pPr algn="l" fontAlgn="ctr"/>
                      <a:r>
                        <a:rPr lang="fr-FR" sz="1050" b="0" i="0" u="none" strike="noStrike" dirty="0">
                          <a:solidFill>
                            <a:srgbClr val="000000"/>
                          </a:solidFill>
                          <a:effectLst/>
                          <a:latin typeface="+mn-lt"/>
                        </a:rPr>
                        <a:t>Muriel Andrieu et Catherine Blanc</a:t>
                      </a:r>
                    </a:p>
                  </a:txBody>
                  <a:tcPr marL="4002" marR="4002" marT="400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6D7A8"/>
                    </a:solidFill>
                  </a:tcPr>
                </a:tc>
                <a:extLst>
                  <a:ext uri="{0D108BD9-81ED-4DB2-BD59-A6C34878D82A}">
                    <a16:rowId xmlns:a16="http://schemas.microsoft.com/office/drawing/2014/main" val="3841769614"/>
                  </a:ext>
                </a:extLst>
              </a:tr>
              <a:tr h="204044">
                <a:tc>
                  <a:txBody>
                    <a:bodyPr/>
                    <a:lstStyle/>
                    <a:p>
                      <a:pPr algn="ctr" fontAlgn="ctr"/>
                      <a:r>
                        <a:rPr lang="fr-FR" sz="1050" b="0" i="0" u="none" strike="noStrike">
                          <a:solidFill>
                            <a:srgbClr val="000000"/>
                          </a:solidFill>
                          <a:effectLst/>
                          <a:latin typeface="+mn-lt"/>
                        </a:rPr>
                        <a:t>20</a:t>
                      </a:r>
                    </a:p>
                  </a:txBody>
                  <a:tcPr marL="4002" marR="4002" marT="400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6D7A8"/>
                    </a:solidFill>
                  </a:tcPr>
                </a:tc>
                <a:tc>
                  <a:txBody>
                    <a:bodyPr/>
                    <a:lstStyle/>
                    <a:p>
                      <a:pPr algn="l" fontAlgn="ctr"/>
                      <a:r>
                        <a:rPr lang="fr-FR" sz="1050" b="0" i="0" u="none" strike="noStrike">
                          <a:solidFill>
                            <a:srgbClr val="000000"/>
                          </a:solidFill>
                          <a:effectLst/>
                          <a:latin typeface="+mn-lt"/>
                        </a:rPr>
                        <a:t>Société Francaise de Pathologie</a:t>
                      </a:r>
                    </a:p>
                  </a:txBody>
                  <a:tcPr marL="4002" marR="4002" marT="400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6D7A8"/>
                    </a:solidFill>
                  </a:tcPr>
                </a:tc>
                <a:tc>
                  <a:txBody>
                    <a:bodyPr/>
                    <a:lstStyle/>
                    <a:p>
                      <a:pPr algn="l" fontAlgn="ctr"/>
                      <a:r>
                        <a:rPr lang="fr-FR" sz="1050" b="0" i="0" u="none" strike="noStrike">
                          <a:solidFill>
                            <a:srgbClr val="000000"/>
                          </a:solidFill>
                          <a:effectLst/>
                          <a:latin typeface="+mn-lt"/>
                        </a:rPr>
                        <a:t>SFP</a:t>
                      </a:r>
                    </a:p>
                  </a:txBody>
                  <a:tcPr marL="4002" marR="4002" marT="400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6D7A8"/>
                    </a:solidFill>
                  </a:tcPr>
                </a:tc>
                <a:tc>
                  <a:txBody>
                    <a:bodyPr/>
                    <a:lstStyle/>
                    <a:p>
                      <a:pPr algn="l" fontAlgn="ctr"/>
                      <a:r>
                        <a:rPr lang="fr-FR" sz="1050" b="0" i="0" u="none" strike="noStrike">
                          <a:solidFill>
                            <a:srgbClr val="000000"/>
                          </a:solidFill>
                          <a:effectLst/>
                          <a:latin typeface="+mn-lt"/>
                        </a:rPr>
                        <a:t>Arnaud Uguen</a:t>
                      </a:r>
                    </a:p>
                  </a:txBody>
                  <a:tcPr marL="4002" marR="4002" marT="400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6D7A8"/>
                    </a:solidFill>
                  </a:tcPr>
                </a:tc>
                <a:tc>
                  <a:txBody>
                    <a:bodyPr/>
                    <a:lstStyle/>
                    <a:p>
                      <a:pPr algn="l" fontAlgn="ctr"/>
                      <a:r>
                        <a:rPr lang="fr-FR" sz="1050" b="0" i="0" u="none" strike="noStrike">
                          <a:solidFill>
                            <a:srgbClr val="000000"/>
                          </a:solidFill>
                          <a:effectLst/>
                          <a:latin typeface="+mn-lt"/>
                        </a:rPr>
                        <a:t>Marie Brevet</a:t>
                      </a:r>
                    </a:p>
                  </a:txBody>
                  <a:tcPr marL="4002" marR="4002" marT="400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6D7A8"/>
                    </a:solidFill>
                  </a:tcPr>
                </a:tc>
                <a:extLst>
                  <a:ext uri="{0D108BD9-81ED-4DB2-BD59-A6C34878D82A}">
                    <a16:rowId xmlns:a16="http://schemas.microsoft.com/office/drawing/2014/main" val="4010750759"/>
                  </a:ext>
                </a:extLst>
              </a:tr>
              <a:tr h="204044">
                <a:tc>
                  <a:txBody>
                    <a:bodyPr/>
                    <a:lstStyle/>
                    <a:p>
                      <a:pPr algn="ctr" fontAlgn="ctr"/>
                      <a:r>
                        <a:rPr lang="fr-FR" sz="1050" b="0" i="0" u="none" strike="noStrike">
                          <a:solidFill>
                            <a:srgbClr val="000000"/>
                          </a:solidFill>
                          <a:effectLst/>
                          <a:latin typeface="+mn-lt"/>
                        </a:rPr>
                        <a:t>21</a:t>
                      </a:r>
                    </a:p>
                  </a:txBody>
                  <a:tcPr marL="4002" marR="4002" marT="400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6D7A8"/>
                    </a:solidFill>
                  </a:tcPr>
                </a:tc>
                <a:tc>
                  <a:txBody>
                    <a:bodyPr/>
                    <a:lstStyle/>
                    <a:p>
                      <a:pPr algn="l" fontAlgn="ctr"/>
                      <a:r>
                        <a:rPr lang="fr-FR" sz="1050" b="0" i="0" u="none" strike="noStrike">
                          <a:solidFill>
                            <a:srgbClr val="000000"/>
                          </a:solidFill>
                          <a:effectLst/>
                          <a:latin typeface="+mn-lt"/>
                        </a:rPr>
                        <a:t>Groupe Francophone d'hématologie cellulaire</a:t>
                      </a:r>
                    </a:p>
                  </a:txBody>
                  <a:tcPr marL="4002" marR="4002" marT="400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6D7A8"/>
                    </a:solidFill>
                  </a:tcPr>
                </a:tc>
                <a:tc>
                  <a:txBody>
                    <a:bodyPr/>
                    <a:lstStyle/>
                    <a:p>
                      <a:pPr algn="l" fontAlgn="ctr"/>
                      <a:r>
                        <a:rPr lang="fr-FR" sz="1050" b="0" i="0" u="none" strike="noStrike">
                          <a:solidFill>
                            <a:srgbClr val="000000"/>
                          </a:solidFill>
                          <a:effectLst/>
                          <a:latin typeface="+mn-lt"/>
                        </a:rPr>
                        <a:t>GFHC</a:t>
                      </a:r>
                    </a:p>
                  </a:txBody>
                  <a:tcPr marL="4002" marR="4002" marT="400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6D7A8"/>
                    </a:solidFill>
                  </a:tcPr>
                </a:tc>
                <a:tc>
                  <a:txBody>
                    <a:bodyPr/>
                    <a:lstStyle/>
                    <a:p>
                      <a:pPr algn="l" fontAlgn="ctr"/>
                      <a:r>
                        <a:rPr lang="fr-FR" sz="1050" b="0" i="0" u="none" strike="noStrike">
                          <a:solidFill>
                            <a:srgbClr val="000000"/>
                          </a:solidFill>
                          <a:effectLst/>
                          <a:latin typeface="+mn-lt"/>
                        </a:rPr>
                        <a:t>Valérie Bardet</a:t>
                      </a:r>
                    </a:p>
                  </a:txBody>
                  <a:tcPr marL="4002" marR="4002" marT="400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6D7A8"/>
                    </a:solidFill>
                  </a:tcPr>
                </a:tc>
                <a:tc>
                  <a:txBody>
                    <a:bodyPr/>
                    <a:lstStyle/>
                    <a:p>
                      <a:pPr algn="l" fontAlgn="ctr"/>
                      <a:r>
                        <a:rPr lang="fr-FR" sz="1050" b="0" i="0" u="none" strike="noStrike" dirty="0">
                          <a:solidFill>
                            <a:srgbClr val="000000"/>
                          </a:solidFill>
                          <a:effectLst/>
                          <a:latin typeface="+mn-lt"/>
                        </a:rPr>
                        <a:t>Chantal </a:t>
                      </a:r>
                      <a:r>
                        <a:rPr lang="fr-FR" sz="1050" b="0" i="0" u="none" strike="noStrike" dirty="0" err="1">
                          <a:solidFill>
                            <a:srgbClr val="000000"/>
                          </a:solidFill>
                          <a:effectLst/>
                          <a:latin typeface="+mn-lt"/>
                        </a:rPr>
                        <a:t>Brouzes</a:t>
                      </a:r>
                      <a:endParaRPr lang="fr-FR" sz="1050" b="0" i="0" u="none" strike="noStrike" dirty="0">
                        <a:solidFill>
                          <a:srgbClr val="000000"/>
                        </a:solidFill>
                        <a:effectLst/>
                        <a:latin typeface="+mn-lt"/>
                      </a:endParaRPr>
                    </a:p>
                  </a:txBody>
                  <a:tcPr marL="4002" marR="4002" marT="400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6D7A8"/>
                    </a:solidFill>
                  </a:tcPr>
                </a:tc>
                <a:extLst>
                  <a:ext uri="{0D108BD9-81ED-4DB2-BD59-A6C34878D82A}">
                    <a16:rowId xmlns:a16="http://schemas.microsoft.com/office/drawing/2014/main" val="2145506295"/>
                  </a:ext>
                </a:extLst>
              </a:tr>
              <a:tr h="204044">
                <a:tc>
                  <a:txBody>
                    <a:bodyPr/>
                    <a:lstStyle/>
                    <a:p>
                      <a:pPr algn="ctr" fontAlgn="ctr"/>
                      <a:r>
                        <a:rPr lang="fr-FR" sz="1050" b="0" i="0" u="none" strike="noStrike">
                          <a:solidFill>
                            <a:srgbClr val="000000"/>
                          </a:solidFill>
                          <a:effectLst/>
                          <a:latin typeface="+mn-lt"/>
                        </a:rPr>
                        <a:t>22</a:t>
                      </a:r>
                    </a:p>
                  </a:txBody>
                  <a:tcPr marL="4002" marR="4002" marT="400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ctr"/>
                      <a:r>
                        <a:rPr lang="fr-FR" sz="1050" b="0" i="0" u="none" strike="noStrike">
                          <a:solidFill>
                            <a:srgbClr val="000000"/>
                          </a:solidFill>
                          <a:effectLst/>
                          <a:latin typeface="+mn-lt"/>
                        </a:rPr>
                        <a:t>Collège des Enseignants d'Histologie, Embryologie et Cytogénétique</a:t>
                      </a:r>
                    </a:p>
                  </a:txBody>
                  <a:tcPr marL="4002" marR="4002" marT="400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ctr"/>
                      <a:r>
                        <a:rPr lang="fr-FR" sz="1050" b="0" i="0" u="none" strike="noStrike">
                          <a:solidFill>
                            <a:srgbClr val="000000"/>
                          </a:solidFill>
                          <a:effectLst/>
                          <a:latin typeface="+mn-lt"/>
                        </a:rPr>
                        <a:t>CHEC</a:t>
                      </a:r>
                    </a:p>
                  </a:txBody>
                  <a:tcPr marL="4002" marR="4002" marT="400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ctr"/>
                      <a:r>
                        <a:rPr lang="fr-FR" sz="1050" b="0" i="0" u="none" strike="noStrike">
                          <a:solidFill>
                            <a:srgbClr val="000000"/>
                          </a:solidFill>
                          <a:effectLst/>
                          <a:latin typeface="+mn-lt"/>
                        </a:rPr>
                        <a:t>Rosalie Cabry</a:t>
                      </a:r>
                    </a:p>
                  </a:txBody>
                  <a:tcPr marL="4002" marR="4002" marT="400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ctr"/>
                      <a:r>
                        <a:rPr lang="fr-FR" sz="1050" b="0" i="0" u="none" strike="noStrike">
                          <a:solidFill>
                            <a:srgbClr val="000000"/>
                          </a:solidFill>
                          <a:effectLst/>
                          <a:latin typeface="+mn-lt"/>
                        </a:rPr>
                        <a:t> </a:t>
                      </a:r>
                    </a:p>
                  </a:txBody>
                  <a:tcPr marL="4002" marR="4002" marT="400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251857696"/>
                  </a:ext>
                </a:extLst>
              </a:tr>
              <a:tr h="0">
                <a:tc>
                  <a:txBody>
                    <a:bodyPr/>
                    <a:lstStyle/>
                    <a:p>
                      <a:pPr algn="ctr" fontAlgn="ctr"/>
                      <a:r>
                        <a:rPr lang="fr-FR" sz="1050" b="0" i="0" u="none" strike="noStrike">
                          <a:solidFill>
                            <a:srgbClr val="000000"/>
                          </a:solidFill>
                          <a:effectLst/>
                          <a:latin typeface="+mn-lt"/>
                        </a:rPr>
                        <a:t>23</a:t>
                      </a:r>
                    </a:p>
                  </a:txBody>
                  <a:tcPr marL="4002" marR="4002" marT="400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6D7A8"/>
                    </a:solidFill>
                  </a:tcPr>
                </a:tc>
                <a:tc>
                  <a:txBody>
                    <a:bodyPr/>
                    <a:lstStyle/>
                    <a:p>
                      <a:pPr algn="l" fontAlgn="ctr"/>
                      <a:r>
                        <a:rPr lang="fr-FR" sz="1050" b="0" i="0" u="none" strike="noStrike" dirty="0">
                          <a:solidFill>
                            <a:srgbClr val="000000"/>
                          </a:solidFill>
                          <a:effectLst/>
                          <a:latin typeface="+mn-lt"/>
                        </a:rPr>
                        <a:t>Collège des Enseignants de Parasitologie et Mycologie Médicales</a:t>
                      </a:r>
                    </a:p>
                  </a:txBody>
                  <a:tcPr marL="4002" marR="4002" marT="400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6D7A8"/>
                    </a:solidFill>
                  </a:tcPr>
                </a:tc>
                <a:tc>
                  <a:txBody>
                    <a:bodyPr/>
                    <a:lstStyle/>
                    <a:p>
                      <a:pPr algn="l" fontAlgn="ctr"/>
                      <a:r>
                        <a:rPr lang="fr-FR" sz="1050" b="0" i="0" u="none" strike="noStrike" dirty="0">
                          <a:solidFill>
                            <a:srgbClr val="000000"/>
                          </a:solidFill>
                          <a:effectLst/>
                          <a:latin typeface="+mn-lt"/>
                        </a:rPr>
                        <a:t>ANOFEL</a:t>
                      </a:r>
                    </a:p>
                  </a:txBody>
                  <a:tcPr marL="4002" marR="4002" marT="400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6D7A8"/>
                    </a:solidFill>
                  </a:tcPr>
                </a:tc>
                <a:tc>
                  <a:txBody>
                    <a:bodyPr/>
                    <a:lstStyle/>
                    <a:p>
                      <a:pPr algn="l" fontAlgn="ctr"/>
                      <a:r>
                        <a:rPr lang="fr-FR" sz="1050" b="0" i="0" u="none" strike="noStrike" dirty="0">
                          <a:solidFill>
                            <a:srgbClr val="000000"/>
                          </a:solidFill>
                          <a:effectLst/>
                          <a:latin typeface="+mn-lt"/>
                        </a:rPr>
                        <a:t>Anne TOTET et Frédéric GRENOUILLET</a:t>
                      </a:r>
                    </a:p>
                  </a:txBody>
                  <a:tcPr marL="4002" marR="4002" marT="400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6D7A8"/>
                    </a:solidFill>
                  </a:tcPr>
                </a:tc>
                <a:tc>
                  <a:txBody>
                    <a:bodyPr/>
                    <a:lstStyle/>
                    <a:p>
                      <a:pPr algn="l" fontAlgn="ctr"/>
                      <a:r>
                        <a:rPr lang="fr-FR" sz="1050" b="0" i="0" u="none" strike="noStrike" dirty="0">
                          <a:solidFill>
                            <a:srgbClr val="000000"/>
                          </a:solidFill>
                          <a:effectLst/>
                          <a:latin typeface="+mn-lt"/>
                        </a:rPr>
                        <a:t>Frédéric Grenouillet</a:t>
                      </a:r>
                    </a:p>
                  </a:txBody>
                  <a:tcPr marL="4002" marR="4002" marT="400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6D7A8"/>
                    </a:solidFill>
                  </a:tcPr>
                </a:tc>
                <a:extLst>
                  <a:ext uri="{0D108BD9-81ED-4DB2-BD59-A6C34878D82A}">
                    <a16:rowId xmlns:a16="http://schemas.microsoft.com/office/drawing/2014/main" val="1295942278"/>
                  </a:ext>
                </a:extLst>
              </a:tr>
              <a:tr h="204044">
                <a:tc>
                  <a:txBody>
                    <a:bodyPr/>
                    <a:lstStyle/>
                    <a:p>
                      <a:pPr algn="ctr" fontAlgn="ctr"/>
                      <a:r>
                        <a:rPr lang="fr-FR" sz="1050" b="0" i="0" u="none" strike="noStrike">
                          <a:solidFill>
                            <a:srgbClr val="000000"/>
                          </a:solidFill>
                          <a:effectLst/>
                          <a:latin typeface="+mn-lt"/>
                        </a:rPr>
                        <a:t>24</a:t>
                      </a:r>
                    </a:p>
                  </a:txBody>
                  <a:tcPr marL="4002" marR="4002" marT="400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6D7A8"/>
                    </a:solidFill>
                  </a:tcPr>
                </a:tc>
                <a:tc>
                  <a:txBody>
                    <a:bodyPr/>
                    <a:lstStyle/>
                    <a:p>
                      <a:pPr algn="l" fontAlgn="ctr"/>
                      <a:r>
                        <a:rPr lang="fr-FR" sz="1050" b="0" i="0" u="none" strike="noStrike">
                          <a:solidFill>
                            <a:srgbClr val="000000"/>
                          </a:solidFill>
                          <a:effectLst/>
                          <a:latin typeface="+mn-lt"/>
                        </a:rPr>
                        <a:t>Société Française de Parasitologie</a:t>
                      </a:r>
                    </a:p>
                  </a:txBody>
                  <a:tcPr marL="4002" marR="4002" marT="400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6D7A8"/>
                    </a:solidFill>
                  </a:tcPr>
                </a:tc>
                <a:tc>
                  <a:txBody>
                    <a:bodyPr/>
                    <a:lstStyle/>
                    <a:p>
                      <a:pPr algn="l" fontAlgn="ctr"/>
                      <a:r>
                        <a:rPr lang="fr-FR" sz="1050" b="0" i="0" u="none" strike="noStrike">
                          <a:solidFill>
                            <a:srgbClr val="000000"/>
                          </a:solidFill>
                          <a:effectLst/>
                          <a:latin typeface="+mn-lt"/>
                        </a:rPr>
                        <a:t>SFP</a:t>
                      </a:r>
                    </a:p>
                  </a:txBody>
                  <a:tcPr marL="4002" marR="4002" marT="400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6D7A8"/>
                    </a:solidFill>
                  </a:tcPr>
                </a:tc>
                <a:tc>
                  <a:txBody>
                    <a:bodyPr/>
                    <a:lstStyle/>
                    <a:p>
                      <a:pPr algn="l" fontAlgn="ctr"/>
                      <a:r>
                        <a:rPr lang="fr-FR" sz="1050" b="0" i="0" u="none" strike="noStrike">
                          <a:solidFill>
                            <a:srgbClr val="000000"/>
                          </a:solidFill>
                          <a:effectLst/>
                          <a:latin typeface="+mn-lt"/>
                        </a:rPr>
                        <a:t>Frédéric GRENOUILLET</a:t>
                      </a:r>
                    </a:p>
                  </a:txBody>
                  <a:tcPr marL="4002" marR="4002" marT="400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6D7A8"/>
                    </a:solidFill>
                  </a:tcPr>
                </a:tc>
                <a:tc>
                  <a:txBody>
                    <a:bodyPr/>
                    <a:lstStyle/>
                    <a:p>
                      <a:pPr algn="l" fontAlgn="ctr"/>
                      <a:r>
                        <a:rPr lang="fr-FR" sz="1050" b="0" i="0" u="none" strike="noStrike" dirty="0">
                          <a:solidFill>
                            <a:srgbClr val="000000"/>
                          </a:solidFill>
                          <a:effectLst/>
                          <a:latin typeface="+mn-lt"/>
                        </a:rPr>
                        <a:t>Frédéric Grenouillet</a:t>
                      </a:r>
                    </a:p>
                  </a:txBody>
                  <a:tcPr marL="4002" marR="4002" marT="400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6D7A8"/>
                    </a:solidFill>
                  </a:tcPr>
                </a:tc>
                <a:extLst>
                  <a:ext uri="{0D108BD9-81ED-4DB2-BD59-A6C34878D82A}">
                    <a16:rowId xmlns:a16="http://schemas.microsoft.com/office/drawing/2014/main" val="2878827508"/>
                  </a:ext>
                </a:extLst>
              </a:tr>
              <a:tr h="204044">
                <a:tc>
                  <a:txBody>
                    <a:bodyPr/>
                    <a:lstStyle/>
                    <a:p>
                      <a:pPr algn="ctr" fontAlgn="ctr"/>
                      <a:r>
                        <a:rPr lang="fr-FR" sz="1050" b="0" i="0" u="none" strike="noStrike">
                          <a:solidFill>
                            <a:srgbClr val="000000"/>
                          </a:solidFill>
                          <a:effectLst/>
                          <a:latin typeface="+mn-lt"/>
                        </a:rPr>
                        <a:t>25</a:t>
                      </a:r>
                    </a:p>
                  </a:txBody>
                  <a:tcPr marL="4002" marR="4002" marT="400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fr-FR" sz="1050" b="0" i="0" u="none" strike="noStrike">
                          <a:solidFill>
                            <a:srgbClr val="000000"/>
                          </a:solidFill>
                          <a:effectLst/>
                          <a:latin typeface="+mn-lt"/>
                        </a:rPr>
                        <a:t>Collectif national de Transformation écologique en ACP</a:t>
                      </a:r>
                    </a:p>
                  </a:txBody>
                  <a:tcPr marL="4002" marR="4002" marT="400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fr-FR" sz="1050" b="0" i="0" u="none" strike="noStrike">
                          <a:solidFill>
                            <a:srgbClr val="000000"/>
                          </a:solidFill>
                          <a:effectLst/>
                          <a:latin typeface="+mn-lt"/>
                        </a:rPr>
                        <a:t>TEAP</a:t>
                      </a:r>
                    </a:p>
                  </a:txBody>
                  <a:tcPr marL="4002" marR="4002" marT="400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fr-FR" sz="1050" b="0" i="0" u="none" strike="noStrike">
                          <a:solidFill>
                            <a:srgbClr val="000000"/>
                          </a:solidFill>
                          <a:effectLst/>
                          <a:latin typeface="+mn-lt"/>
                        </a:rPr>
                        <a:t>nd</a:t>
                      </a:r>
                    </a:p>
                  </a:txBody>
                  <a:tcPr marL="4002" marR="4002" marT="400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fr-FR" sz="1050" b="0" i="0" u="none" strike="noStrike" dirty="0">
                          <a:solidFill>
                            <a:srgbClr val="000000"/>
                          </a:solidFill>
                          <a:effectLst/>
                          <a:latin typeface="+mn-lt"/>
                        </a:rPr>
                        <a:t>Anne Rullier</a:t>
                      </a:r>
                    </a:p>
                  </a:txBody>
                  <a:tcPr marL="4002" marR="4002" marT="400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939765350"/>
                  </a:ext>
                </a:extLst>
              </a:tr>
            </a:tbl>
          </a:graphicData>
        </a:graphic>
      </p:graphicFrame>
    </p:spTree>
    <p:extLst>
      <p:ext uri="{BB962C8B-B14F-4D97-AF65-F5344CB8AC3E}">
        <p14:creationId xmlns:p14="http://schemas.microsoft.com/office/powerpoint/2010/main" val="134344606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1"/>
            <a:ext cx="2676525" cy="6858001"/>
          </a:xfrm>
          <a:prstGeom prst="rect">
            <a:avLst/>
          </a:prstGeom>
          <a:solidFill>
            <a:srgbClr val="069F6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6" name="Rectangle 5"/>
          <p:cNvSpPr/>
          <p:nvPr/>
        </p:nvSpPr>
        <p:spPr>
          <a:xfrm>
            <a:off x="2778582" y="470037"/>
            <a:ext cx="7125733" cy="830997"/>
          </a:xfrm>
          <a:prstGeom prst="rect">
            <a:avLst/>
          </a:prstGeom>
        </p:spPr>
        <p:txBody>
          <a:bodyPr wrap="none" lIns="91440" tIns="45720" rIns="91440" bIns="45720" anchor="t">
            <a:spAutoFit/>
          </a:bodyPr>
          <a:lstStyle/>
          <a:p>
            <a:pPr algn="ctr"/>
            <a:r>
              <a:rPr lang="fr-FR" sz="4800" b="1" dirty="0">
                <a:solidFill>
                  <a:srgbClr val="D18C03"/>
                </a:solidFill>
                <a:latin typeface="Calibri"/>
                <a:ea typeface="Calibri"/>
                <a:cs typeface="Calibri"/>
              </a:rPr>
              <a:t>PLAN DE LA PRÉSENTATION</a:t>
            </a:r>
            <a:endParaRPr lang="fr-FR" sz="4800" b="1" i="0" u="none" strike="noStrike" dirty="0">
              <a:solidFill>
                <a:srgbClr val="D18C03"/>
              </a:solidFill>
              <a:effectLst/>
              <a:latin typeface="Calibri"/>
              <a:ea typeface="Calibri"/>
              <a:cs typeface="Calibri"/>
            </a:endParaRPr>
          </a:p>
        </p:txBody>
      </p:sp>
      <p:cxnSp>
        <p:nvCxnSpPr>
          <p:cNvPr id="7" name="Connecteur droit 6"/>
          <p:cNvCxnSpPr/>
          <p:nvPr/>
        </p:nvCxnSpPr>
        <p:spPr>
          <a:xfrm>
            <a:off x="2981325" y="1336413"/>
            <a:ext cx="7177315" cy="9071"/>
          </a:xfrm>
          <a:prstGeom prst="line">
            <a:avLst/>
          </a:prstGeom>
          <a:ln w="38100">
            <a:solidFill>
              <a:srgbClr val="D18C03"/>
            </a:solidFill>
          </a:ln>
        </p:spPr>
        <p:style>
          <a:lnRef idx="1">
            <a:schemeClr val="accent1"/>
          </a:lnRef>
          <a:fillRef idx="0">
            <a:schemeClr val="accent1"/>
          </a:fillRef>
          <a:effectRef idx="0">
            <a:schemeClr val="accent1"/>
          </a:effectRef>
          <a:fontRef idx="minor">
            <a:schemeClr val="tx1"/>
          </a:fontRef>
        </p:style>
      </p:cxnSp>
      <p:grpSp>
        <p:nvGrpSpPr>
          <p:cNvPr id="14" name="Groupe 13"/>
          <p:cNvGrpSpPr/>
          <p:nvPr/>
        </p:nvGrpSpPr>
        <p:grpSpPr>
          <a:xfrm>
            <a:off x="3316404" y="1824420"/>
            <a:ext cx="8392871" cy="553998"/>
            <a:chOff x="3316404" y="1824420"/>
            <a:chExt cx="8392871" cy="553998"/>
          </a:xfrm>
        </p:grpSpPr>
        <p:sp>
          <p:nvSpPr>
            <p:cNvPr id="11" name="ZoneTexte 10"/>
            <p:cNvSpPr txBox="1"/>
            <p:nvPr/>
          </p:nvSpPr>
          <p:spPr>
            <a:xfrm>
              <a:off x="4439294" y="1845188"/>
              <a:ext cx="7269981" cy="523220"/>
            </a:xfrm>
            <a:prstGeom prst="rect">
              <a:avLst/>
            </a:prstGeom>
            <a:noFill/>
          </p:spPr>
          <p:txBody>
            <a:bodyPr wrap="square" lIns="91440" tIns="45720" rIns="91440" bIns="45720" rtlCol="0" anchor="t">
              <a:spAutoFit/>
            </a:bodyPr>
            <a:lstStyle/>
            <a:p>
              <a:r>
                <a:rPr lang="fr-FR" sz="2800" dirty="0">
                  <a:solidFill>
                    <a:srgbClr val="D18C03"/>
                  </a:solidFill>
                  <a:latin typeface="Calibri"/>
                  <a:ea typeface="Calibri"/>
                  <a:cs typeface="Calibri"/>
                </a:rPr>
                <a:t>Accueil</a:t>
              </a:r>
            </a:p>
          </p:txBody>
        </p:sp>
        <p:grpSp>
          <p:nvGrpSpPr>
            <p:cNvPr id="13" name="Groupe 12"/>
            <p:cNvGrpSpPr/>
            <p:nvPr/>
          </p:nvGrpSpPr>
          <p:grpSpPr>
            <a:xfrm>
              <a:off x="3316404" y="1824420"/>
              <a:ext cx="476694" cy="553998"/>
              <a:chOff x="3316404" y="1824420"/>
              <a:chExt cx="476694" cy="553998"/>
            </a:xfrm>
          </p:grpSpPr>
          <p:sp>
            <p:nvSpPr>
              <p:cNvPr id="15" name="Ellipse 14"/>
              <p:cNvSpPr/>
              <p:nvPr/>
            </p:nvSpPr>
            <p:spPr>
              <a:xfrm>
                <a:off x="3316404" y="1866445"/>
                <a:ext cx="476694" cy="476694"/>
              </a:xfrm>
              <a:prstGeom prst="ellipse">
                <a:avLst/>
              </a:prstGeom>
              <a:solidFill>
                <a:srgbClr val="EAB3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19" name="ZoneTexte 18"/>
              <p:cNvSpPr txBox="1"/>
              <p:nvPr/>
            </p:nvSpPr>
            <p:spPr>
              <a:xfrm>
                <a:off x="3381747" y="1824420"/>
                <a:ext cx="347712" cy="553998"/>
              </a:xfrm>
              <a:prstGeom prst="rect">
                <a:avLst/>
              </a:prstGeom>
              <a:noFill/>
            </p:spPr>
            <p:txBody>
              <a:bodyPr wrap="square" lIns="91440" tIns="45720" rIns="91440" bIns="45720" rtlCol="0" anchor="ctr" anchorCtr="1">
                <a:spAutoFit/>
              </a:bodyPr>
              <a:lstStyle/>
              <a:p>
                <a:pPr algn="ctr"/>
                <a:r>
                  <a:rPr lang="fr-FR" sz="3000" b="1" dirty="0">
                    <a:solidFill>
                      <a:schemeClr val="bg1"/>
                    </a:solidFill>
                    <a:latin typeface="Calibri"/>
                    <a:ea typeface="Calibri"/>
                    <a:cs typeface="Calibri"/>
                  </a:rPr>
                  <a:t>I</a:t>
                </a:r>
              </a:p>
            </p:txBody>
          </p:sp>
        </p:grpSp>
      </p:grpSp>
      <p:grpSp>
        <p:nvGrpSpPr>
          <p:cNvPr id="33" name="Groupe 32"/>
          <p:cNvGrpSpPr/>
          <p:nvPr/>
        </p:nvGrpSpPr>
        <p:grpSpPr>
          <a:xfrm>
            <a:off x="3316404" y="2881721"/>
            <a:ext cx="8386552" cy="553998"/>
            <a:chOff x="3316404" y="3050684"/>
            <a:chExt cx="8386552" cy="553998"/>
          </a:xfrm>
        </p:grpSpPr>
        <p:sp>
          <p:nvSpPr>
            <p:cNvPr id="8" name="ZoneTexte 7"/>
            <p:cNvSpPr txBox="1"/>
            <p:nvPr/>
          </p:nvSpPr>
          <p:spPr>
            <a:xfrm>
              <a:off x="4432975" y="3057084"/>
              <a:ext cx="7269981" cy="523220"/>
            </a:xfrm>
            <a:prstGeom prst="rect">
              <a:avLst/>
            </a:prstGeom>
            <a:noFill/>
          </p:spPr>
          <p:txBody>
            <a:bodyPr wrap="square" lIns="91440" tIns="45720" rIns="91440" bIns="45720" rtlCol="0" anchor="t">
              <a:spAutoFit/>
            </a:bodyPr>
            <a:lstStyle/>
            <a:p>
              <a:r>
                <a:rPr lang="fr-FR" sz="2800" dirty="0">
                  <a:solidFill>
                    <a:srgbClr val="D18C03"/>
                  </a:solidFill>
                  <a:latin typeface="Calibri"/>
                  <a:ea typeface="Calibri"/>
                  <a:cs typeface="Calibri"/>
                </a:rPr>
                <a:t>Reco Numériques</a:t>
              </a:r>
            </a:p>
          </p:txBody>
        </p:sp>
        <p:grpSp>
          <p:nvGrpSpPr>
            <p:cNvPr id="12" name="Groupe 11"/>
            <p:cNvGrpSpPr/>
            <p:nvPr/>
          </p:nvGrpSpPr>
          <p:grpSpPr>
            <a:xfrm>
              <a:off x="3316404" y="3050684"/>
              <a:ext cx="476694" cy="553998"/>
              <a:chOff x="3316404" y="2540594"/>
              <a:chExt cx="476694" cy="553998"/>
            </a:xfrm>
          </p:grpSpPr>
          <p:sp>
            <p:nvSpPr>
              <p:cNvPr id="16" name="Ellipse 15"/>
              <p:cNvSpPr/>
              <p:nvPr/>
            </p:nvSpPr>
            <p:spPr>
              <a:xfrm>
                <a:off x="3316404" y="2585097"/>
                <a:ext cx="476694" cy="476694"/>
              </a:xfrm>
              <a:prstGeom prst="ellipse">
                <a:avLst/>
              </a:prstGeom>
              <a:solidFill>
                <a:srgbClr val="EAB3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0" name="ZoneTexte 19"/>
              <p:cNvSpPr txBox="1"/>
              <p:nvPr/>
            </p:nvSpPr>
            <p:spPr>
              <a:xfrm>
                <a:off x="3333001" y="2540594"/>
                <a:ext cx="419000" cy="553998"/>
              </a:xfrm>
              <a:prstGeom prst="rect">
                <a:avLst/>
              </a:prstGeom>
              <a:noFill/>
            </p:spPr>
            <p:txBody>
              <a:bodyPr wrap="square" lIns="91440" tIns="45720" rIns="91440" bIns="45720" rtlCol="0" anchor="ctr" anchorCtr="1">
                <a:spAutoFit/>
              </a:bodyPr>
              <a:lstStyle/>
              <a:p>
                <a:pPr algn="ctr"/>
                <a:r>
                  <a:rPr lang="fr-FR" sz="3000" b="1" dirty="0">
                    <a:solidFill>
                      <a:schemeClr val="bg1"/>
                    </a:solidFill>
                    <a:latin typeface="Calibri"/>
                    <a:ea typeface="Calibri"/>
                    <a:cs typeface="Calibri"/>
                  </a:rPr>
                  <a:t>II</a:t>
                </a:r>
              </a:p>
            </p:txBody>
          </p:sp>
        </p:grpSp>
      </p:grpSp>
      <p:sp>
        <p:nvSpPr>
          <p:cNvPr id="10" name="ZoneTexte 9"/>
          <p:cNvSpPr txBox="1"/>
          <p:nvPr/>
        </p:nvSpPr>
        <p:spPr>
          <a:xfrm>
            <a:off x="4422752" y="4034743"/>
            <a:ext cx="7269981" cy="523220"/>
          </a:xfrm>
          <a:prstGeom prst="rect">
            <a:avLst/>
          </a:prstGeom>
          <a:noFill/>
        </p:spPr>
        <p:txBody>
          <a:bodyPr wrap="square" lIns="91440" tIns="45720" rIns="91440" bIns="45720" rtlCol="0" anchor="t">
            <a:spAutoFit/>
          </a:bodyPr>
          <a:lstStyle/>
          <a:p>
            <a:r>
              <a:rPr lang="fr-FR" sz="2800" dirty="0">
                <a:solidFill>
                  <a:srgbClr val="D18C03"/>
                </a:solidFill>
                <a:latin typeface="Calibri"/>
                <a:ea typeface="Calibri"/>
                <a:cs typeface="Calibri"/>
              </a:rPr>
              <a:t>Actualités</a:t>
            </a:r>
          </a:p>
        </p:txBody>
      </p:sp>
      <p:grpSp>
        <p:nvGrpSpPr>
          <p:cNvPr id="5" name="Groupe 4"/>
          <p:cNvGrpSpPr/>
          <p:nvPr/>
        </p:nvGrpSpPr>
        <p:grpSpPr>
          <a:xfrm>
            <a:off x="3223892" y="3987517"/>
            <a:ext cx="651495" cy="584775"/>
            <a:chOff x="3223892" y="3311654"/>
            <a:chExt cx="651495" cy="584775"/>
          </a:xfrm>
        </p:grpSpPr>
        <p:sp>
          <p:nvSpPr>
            <p:cNvPr id="17" name="Ellipse 16"/>
            <p:cNvSpPr/>
            <p:nvPr/>
          </p:nvSpPr>
          <p:spPr>
            <a:xfrm>
              <a:off x="3316404" y="3359958"/>
              <a:ext cx="476694" cy="476694"/>
            </a:xfrm>
            <a:prstGeom prst="ellipse">
              <a:avLst/>
            </a:prstGeom>
            <a:solidFill>
              <a:srgbClr val="EAB3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3" name="ZoneTexte 22"/>
            <p:cNvSpPr txBox="1"/>
            <p:nvPr/>
          </p:nvSpPr>
          <p:spPr>
            <a:xfrm>
              <a:off x="3223892" y="3311654"/>
              <a:ext cx="651495" cy="584775"/>
            </a:xfrm>
            <a:prstGeom prst="rect">
              <a:avLst/>
            </a:prstGeom>
            <a:noFill/>
          </p:spPr>
          <p:txBody>
            <a:bodyPr wrap="square" lIns="91440" tIns="45720" rIns="91440" bIns="45720" rtlCol="0" anchor="ctr" anchorCtr="1">
              <a:spAutoFit/>
            </a:bodyPr>
            <a:lstStyle/>
            <a:p>
              <a:pPr algn="ctr"/>
              <a:r>
                <a:rPr lang="fr-FR" sz="3200" b="1" dirty="0">
                  <a:solidFill>
                    <a:schemeClr val="bg1"/>
                  </a:solidFill>
                  <a:latin typeface="Calibri"/>
                  <a:ea typeface="Calibri"/>
                  <a:cs typeface="Calibri"/>
                </a:rPr>
                <a:t>III</a:t>
              </a:r>
              <a:endParaRPr lang="fr-FR" dirty="0"/>
            </a:p>
          </p:txBody>
        </p:sp>
      </p:grpSp>
      <p:pic>
        <p:nvPicPr>
          <p:cNvPr id="2" name="Imag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16200000">
            <a:off x="-2091214" y="2078498"/>
            <a:ext cx="6858956" cy="2676525"/>
          </a:xfrm>
          <a:prstGeom prst="rect">
            <a:avLst/>
          </a:prstGeom>
        </p:spPr>
      </p:pic>
      <p:sp>
        <p:nvSpPr>
          <p:cNvPr id="21" name="ZoneTexte 20">
            <a:extLst>
              <a:ext uri="{FF2B5EF4-FFF2-40B4-BE49-F238E27FC236}">
                <a16:creationId xmlns:a16="http://schemas.microsoft.com/office/drawing/2014/main" id="{D3018FBD-D013-463B-825D-C1B28134C854}"/>
              </a:ext>
            </a:extLst>
          </p:cNvPr>
          <p:cNvSpPr txBox="1"/>
          <p:nvPr/>
        </p:nvSpPr>
        <p:spPr>
          <a:xfrm>
            <a:off x="4432975" y="5114903"/>
            <a:ext cx="7269981" cy="523220"/>
          </a:xfrm>
          <a:prstGeom prst="rect">
            <a:avLst/>
          </a:prstGeom>
          <a:noFill/>
        </p:spPr>
        <p:txBody>
          <a:bodyPr wrap="square" lIns="91440" tIns="45720" rIns="91440" bIns="45720" rtlCol="0" anchor="t">
            <a:spAutoFit/>
          </a:bodyPr>
          <a:lstStyle/>
          <a:p>
            <a:r>
              <a:rPr lang="fr-FR" sz="2800" dirty="0">
                <a:solidFill>
                  <a:srgbClr val="D18C03"/>
                </a:solidFill>
                <a:latin typeface="Calibri"/>
                <a:ea typeface="Calibri"/>
                <a:cs typeface="Calibri"/>
              </a:rPr>
              <a:t>Projets</a:t>
            </a:r>
          </a:p>
        </p:txBody>
      </p:sp>
      <p:grpSp>
        <p:nvGrpSpPr>
          <p:cNvPr id="22" name="Groupe 21">
            <a:extLst>
              <a:ext uri="{FF2B5EF4-FFF2-40B4-BE49-F238E27FC236}">
                <a16:creationId xmlns:a16="http://schemas.microsoft.com/office/drawing/2014/main" id="{9E715468-8F7F-4B15-8214-0D0B7F143241}"/>
              </a:ext>
            </a:extLst>
          </p:cNvPr>
          <p:cNvGrpSpPr/>
          <p:nvPr/>
        </p:nvGrpSpPr>
        <p:grpSpPr>
          <a:xfrm>
            <a:off x="3234115" y="5067677"/>
            <a:ext cx="651495" cy="584775"/>
            <a:chOff x="3223892" y="3311654"/>
            <a:chExt cx="651495" cy="584775"/>
          </a:xfrm>
        </p:grpSpPr>
        <p:sp>
          <p:nvSpPr>
            <p:cNvPr id="24" name="Ellipse 23">
              <a:extLst>
                <a:ext uri="{FF2B5EF4-FFF2-40B4-BE49-F238E27FC236}">
                  <a16:creationId xmlns:a16="http://schemas.microsoft.com/office/drawing/2014/main" id="{711B4377-DFCA-4ADB-A49B-11E14D3DF6C3}"/>
                </a:ext>
              </a:extLst>
            </p:cNvPr>
            <p:cNvSpPr/>
            <p:nvPr/>
          </p:nvSpPr>
          <p:spPr>
            <a:xfrm>
              <a:off x="3316404" y="3359958"/>
              <a:ext cx="476694" cy="476694"/>
            </a:xfrm>
            <a:prstGeom prst="ellipse">
              <a:avLst/>
            </a:prstGeom>
            <a:solidFill>
              <a:srgbClr val="EAB3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5" name="ZoneTexte 24">
              <a:extLst>
                <a:ext uri="{FF2B5EF4-FFF2-40B4-BE49-F238E27FC236}">
                  <a16:creationId xmlns:a16="http://schemas.microsoft.com/office/drawing/2014/main" id="{011C8F78-42AF-4EDF-99A2-BA7D6950E86A}"/>
                </a:ext>
              </a:extLst>
            </p:cNvPr>
            <p:cNvSpPr txBox="1"/>
            <p:nvPr/>
          </p:nvSpPr>
          <p:spPr>
            <a:xfrm>
              <a:off x="3223892" y="3311654"/>
              <a:ext cx="651495" cy="584775"/>
            </a:xfrm>
            <a:prstGeom prst="rect">
              <a:avLst/>
            </a:prstGeom>
            <a:noFill/>
          </p:spPr>
          <p:txBody>
            <a:bodyPr wrap="square" lIns="91440" tIns="45720" rIns="91440" bIns="45720" rtlCol="0" anchor="ctr" anchorCtr="1">
              <a:spAutoFit/>
            </a:bodyPr>
            <a:lstStyle/>
            <a:p>
              <a:pPr algn="ctr"/>
              <a:r>
                <a:rPr lang="fr-FR" sz="3200" b="1" dirty="0">
                  <a:solidFill>
                    <a:schemeClr val="bg1"/>
                  </a:solidFill>
                  <a:latin typeface="Calibri"/>
                  <a:ea typeface="Calibri"/>
                  <a:cs typeface="Calibri"/>
                </a:rPr>
                <a:t>IV</a:t>
              </a:r>
              <a:endParaRPr lang="fr-FR" dirty="0"/>
            </a:p>
          </p:txBody>
        </p:sp>
      </p:grpSp>
    </p:spTree>
    <p:extLst>
      <p:ext uri="{BB962C8B-B14F-4D97-AF65-F5344CB8AC3E}">
        <p14:creationId xmlns:p14="http://schemas.microsoft.com/office/powerpoint/2010/main" val="346738919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 name="Rectangle 78"/>
          <p:cNvSpPr/>
          <p:nvPr/>
        </p:nvSpPr>
        <p:spPr>
          <a:xfrm>
            <a:off x="1" y="-1"/>
            <a:ext cx="12192000" cy="6858001"/>
          </a:xfrm>
          <a:prstGeom prst="rect">
            <a:avLst/>
          </a:prstGeom>
          <a:solidFill>
            <a:srgbClr val="0057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80" name="Rectangle 79"/>
          <p:cNvSpPr/>
          <p:nvPr/>
        </p:nvSpPr>
        <p:spPr>
          <a:xfrm>
            <a:off x="386192" y="936239"/>
            <a:ext cx="11405758" cy="5572461"/>
          </a:xfrm>
          <a:prstGeom prst="rect">
            <a:avLst/>
          </a:prstGeom>
          <a:solidFill>
            <a:schemeClr val="bg1"/>
          </a:solidFill>
          <a:ln w="38100">
            <a:solidFill>
              <a:srgbClr val="D18C0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42900" marR="0" lvl="0" indent="-342900" algn="l" defTabSz="914400" rtl="0" eaLnBrk="1" fontAlgn="auto" latinLnBrk="0" hangingPunct="1">
              <a:lnSpc>
                <a:spcPct val="100000"/>
              </a:lnSpc>
              <a:spcBef>
                <a:spcPts val="0"/>
              </a:spcBef>
              <a:spcAft>
                <a:spcPts val="0"/>
              </a:spcAft>
              <a:buClrTx/>
              <a:buSzTx/>
              <a:buFont typeface="Courier New" panose="02070309020205020404" pitchFamily="49" charset="0"/>
              <a:buChar char="o"/>
              <a:tabLst/>
              <a:defRPr/>
            </a:pPr>
            <a:r>
              <a:rPr kumimoji="0" lang="fr-FR" sz="1800" b="0" i="0" u="none" strike="noStrike" kern="1200" cap="none" spc="0" normalizeH="0" baseline="0" noProof="0">
                <a:ln>
                  <a:noFill/>
                </a:ln>
                <a:solidFill>
                  <a:prstClr val="white"/>
                </a:solidFill>
                <a:effectLst/>
                <a:uLnTx/>
                <a:uFillTx/>
                <a:latin typeface="Calibri" panose="020F0502020204030204"/>
                <a:ea typeface="+mn-ea"/>
                <a:cs typeface="+mn-cs"/>
              </a:rPr>
              <a:t>9 Limites planétaires</a:t>
            </a:r>
          </a:p>
        </p:txBody>
      </p:sp>
      <p:cxnSp>
        <p:nvCxnSpPr>
          <p:cNvPr id="83" name="Connecteur droit 82"/>
          <p:cNvCxnSpPr>
            <a:cxnSpLocks/>
          </p:cNvCxnSpPr>
          <p:nvPr/>
        </p:nvCxnSpPr>
        <p:spPr>
          <a:xfrm>
            <a:off x="3081403" y="534601"/>
            <a:ext cx="9110597" cy="0"/>
          </a:xfrm>
          <a:prstGeom prst="line">
            <a:avLst/>
          </a:prstGeom>
          <a:ln w="38100">
            <a:solidFill>
              <a:srgbClr val="D18C03"/>
            </a:solidFill>
          </a:ln>
        </p:spPr>
        <p:style>
          <a:lnRef idx="1">
            <a:schemeClr val="accent1"/>
          </a:lnRef>
          <a:fillRef idx="0">
            <a:schemeClr val="accent1"/>
          </a:fillRef>
          <a:effectRef idx="0">
            <a:schemeClr val="accent1"/>
          </a:effectRef>
          <a:fontRef idx="minor">
            <a:schemeClr val="tx1"/>
          </a:fontRef>
        </p:style>
      </p:cxnSp>
      <p:sp>
        <p:nvSpPr>
          <p:cNvPr id="84" name="ZoneTexte 83"/>
          <p:cNvSpPr txBox="1"/>
          <p:nvPr/>
        </p:nvSpPr>
        <p:spPr>
          <a:xfrm>
            <a:off x="508121" y="84883"/>
            <a:ext cx="7806320" cy="76944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4400" b="0" i="0" u="none" strike="noStrike" kern="1200" cap="none" spc="0" normalizeH="0" baseline="0" noProof="0" dirty="0">
                <a:ln>
                  <a:noFill/>
                </a:ln>
                <a:solidFill>
                  <a:prstClr val="white"/>
                </a:solidFill>
                <a:effectLst/>
                <a:uLnTx/>
                <a:uFillTx/>
                <a:latin typeface="Calibri" panose="020F0502020204030204"/>
                <a:ea typeface="+mn-ea"/>
                <a:cs typeface="+mn-cs"/>
              </a:rPr>
              <a:t>Actualités</a:t>
            </a:r>
          </a:p>
        </p:txBody>
      </p:sp>
      <p:sp>
        <p:nvSpPr>
          <p:cNvPr id="3" name="ZoneTexte 2">
            <a:extLst>
              <a:ext uri="{FF2B5EF4-FFF2-40B4-BE49-F238E27FC236}">
                <a16:creationId xmlns:a16="http://schemas.microsoft.com/office/drawing/2014/main" id="{1010B51A-4586-4848-A2BE-FE6F8FE5C110}"/>
              </a:ext>
            </a:extLst>
          </p:cNvPr>
          <p:cNvSpPr txBox="1"/>
          <p:nvPr/>
        </p:nvSpPr>
        <p:spPr>
          <a:xfrm>
            <a:off x="679857" y="984320"/>
            <a:ext cx="10818428" cy="6032421"/>
          </a:xfrm>
          <a:prstGeom prst="rect">
            <a:avLst/>
          </a:prstGeom>
          <a:noFill/>
        </p:spPr>
        <p:txBody>
          <a:bodyPr wrap="square" rtlCol="0">
            <a:spAutoFit/>
          </a:bodyPr>
          <a:lstStyle/>
          <a:p>
            <a:pPr marR="0" lvl="1" algn="l" defTabSz="914400" rtl="0" eaLnBrk="1" fontAlgn="auto" latinLnBrk="0" hangingPunct="1">
              <a:lnSpc>
                <a:spcPct val="100000"/>
              </a:lnSpc>
              <a:spcBef>
                <a:spcPts val="0"/>
              </a:spcBef>
              <a:spcAft>
                <a:spcPts val="0"/>
              </a:spcAft>
              <a:buClrTx/>
              <a:buSzTx/>
              <a:tabLst/>
              <a:defRPr/>
            </a:pPr>
            <a:endParaRPr lang="fr-FR" dirty="0">
              <a:solidFill>
                <a:prstClr val="black"/>
              </a:solidFill>
              <a:highlight>
                <a:srgbClr val="FFFF00"/>
              </a:highlight>
              <a:latin typeface="Calibri" panose="020F0502020204030204"/>
            </a:endParaRPr>
          </a:p>
          <a:p>
            <a:pPr marR="0" lvl="1" algn="l" defTabSz="914400" rtl="0" eaLnBrk="1" fontAlgn="auto" latinLnBrk="0" hangingPunct="1">
              <a:lnSpc>
                <a:spcPct val="100000"/>
              </a:lnSpc>
              <a:spcBef>
                <a:spcPts val="0"/>
              </a:spcBef>
              <a:spcAft>
                <a:spcPts val="0"/>
              </a:spcAft>
              <a:buClrTx/>
              <a:buSzTx/>
              <a:tabLst/>
              <a:defRPr/>
            </a:pPr>
            <a:r>
              <a:rPr kumimoji="0" lang="fr-FR" sz="2000" b="1" i="0" u="none" strike="noStrike" kern="1200" cap="none" spc="0" normalizeH="0" baseline="0" noProof="0" dirty="0">
                <a:ln>
                  <a:noFill/>
                </a:ln>
                <a:solidFill>
                  <a:prstClr val="black"/>
                </a:solidFill>
                <a:effectLst/>
                <a:highlight>
                  <a:srgbClr val="FFFF00"/>
                </a:highlight>
                <a:uLnTx/>
                <a:uFillTx/>
                <a:latin typeface="Calibri" panose="020F0502020204030204" pitchFamily="34" charset="0"/>
                <a:ea typeface="Times New Roman" panose="02020603050405020304" pitchFamily="18" charset="0"/>
                <a:cs typeface="+mn-cs"/>
              </a:rPr>
              <a:t>GT </a:t>
            </a:r>
            <a:r>
              <a:rPr kumimoji="0" lang="fr-FR" sz="2000" b="1" i="0" u="none" strike="noStrike" kern="1200" cap="none" spc="0" normalizeH="0" baseline="0" noProof="0" dirty="0" err="1">
                <a:ln>
                  <a:noFill/>
                </a:ln>
                <a:solidFill>
                  <a:prstClr val="black"/>
                </a:solidFill>
                <a:effectLst/>
                <a:highlight>
                  <a:srgbClr val="FFFF00"/>
                </a:highlight>
                <a:uLnTx/>
                <a:uFillTx/>
                <a:latin typeface="Calibri" panose="020F0502020204030204" pitchFamily="34" charset="0"/>
                <a:ea typeface="Times New Roman" panose="02020603050405020304" pitchFamily="18" charset="0"/>
                <a:cs typeface="+mn-cs"/>
              </a:rPr>
              <a:t>intersociétés</a:t>
            </a:r>
            <a:r>
              <a:rPr kumimoji="0" lang="fr-FR" sz="2000" b="1" i="0" u="none" strike="noStrike" kern="1200" cap="none" spc="0" normalizeH="0" baseline="0" noProof="0" dirty="0">
                <a:ln>
                  <a:noFill/>
                </a:ln>
                <a:solidFill>
                  <a:prstClr val="black"/>
                </a:solidFill>
                <a:effectLst/>
                <a:highlight>
                  <a:srgbClr val="FFFF00"/>
                </a:highlight>
                <a:uLnTx/>
                <a:uFillTx/>
                <a:latin typeface="Calibri" panose="020F0502020204030204" pitchFamily="34" charset="0"/>
                <a:ea typeface="Times New Roman" panose="02020603050405020304" pitchFamily="18" charset="0"/>
                <a:cs typeface="+mn-cs"/>
              </a:rPr>
              <a:t> savantes sur la durabilité en biologie médicale et anatomopathologie</a:t>
            </a:r>
          </a:p>
          <a:p>
            <a:pPr marR="0" lvl="1" algn="l" defTabSz="914400" rtl="0" eaLnBrk="1" fontAlgn="auto" latinLnBrk="0" hangingPunct="1">
              <a:lnSpc>
                <a:spcPct val="100000"/>
              </a:lnSpc>
              <a:spcBef>
                <a:spcPts val="0"/>
              </a:spcBef>
              <a:spcAft>
                <a:spcPts val="0"/>
              </a:spcAft>
              <a:buClrTx/>
              <a:buSzTx/>
              <a:tabLst/>
              <a:defRPr/>
            </a:pPr>
            <a:endParaRPr lang="fr-FR" sz="2000" dirty="0">
              <a:solidFill>
                <a:prstClr val="black"/>
              </a:solidFill>
              <a:latin typeface="Calibri" panose="020F0502020204030204" pitchFamily="34" charset="0"/>
              <a:ea typeface="Calibri" panose="020F0502020204030204" pitchFamily="34" charset="0"/>
            </a:endParaRPr>
          </a:p>
          <a:p>
            <a:pPr marR="0" lvl="1" algn="l" defTabSz="914400" rtl="0" eaLnBrk="1" fontAlgn="auto" latinLnBrk="0" hangingPunct="1">
              <a:lnSpc>
                <a:spcPct val="100000"/>
              </a:lnSpc>
              <a:spcBef>
                <a:spcPts val="0"/>
              </a:spcBef>
              <a:spcAft>
                <a:spcPts val="0"/>
              </a:spcAft>
              <a:buClrTx/>
              <a:buSzTx/>
              <a:tabLst/>
              <a:defRPr/>
            </a:pPr>
            <a:endParaRPr kumimoji="0" lang="fr-FR" b="0" i="0" u="none" strike="noStrike" kern="1200" cap="none" spc="0" normalizeH="0" baseline="0" noProof="0" dirty="0">
              <a:ln>
                <a:noFill/>
              </a:ln>
              <a:solidFill>
                <a:prstClr val="black"/>
              </a:solidFill>
              <a:effectLst/>
              <a:uLnTx/>
              <a:uFillTx/>
              <a:ea typeface="Calibri" panose="020F0502020204030204" pitchFamily="34" charset="0"/>
              <a:cs typeface="+mn-cs"/>
            </a:endParaRPr>
          </a:p>
          <a:p>
            <a:pPr rtl="0">
              <a:spcBef>
                <a:spcPts val="0"/>
              </a:spcBef>
              <a:spcAft>
                <a:spcPts val="800"/>
              </a:spcAft>
            </a:pPr>
            <a:r>
              <a:rPr lang="fr-FR" b="1" i="0" u="none" strike="noStrike" dirty="0">
                <a:solidFill>
                  <a:srgbClr val="000000"/>
                </a:solidFill>
                <a:effectLst/>
              </a:rPr>
              <a:t>Ce groupe aurait vocation à :</a:t>
            </a:r>
            <a:endParaRPr lang="fr-FR" dirty="0">
              <a:effectLst/>
            </a:endParaRPr>
          </a:p>
          <a:p>
            <a:pPr rtl="0" fontAlgn="base">
              <a:spcBef>
                <a:spcPts val="0"/>
              </a:spcBef>
              <a:spcAft>
                <a:spcPts val="0"/>
              </a:spcAft>
              <a:buFont typeface="Arial" panose="020B0604020202020204" pitchFamily="34" charset="0"/>
              <a:buChar char="•"/>
            </a:pPr>
            <a:r>
              <a:rPr lang="fr-FR" b="1" i="0" u="none" strike="noStrike" dirty="0">
                <a:solidFill>
                  <a:srgbClr val="000000"/>
                </a:solidFill>
                <a:effectLst/>
              </a:rPr>
              <a:t>Fédérer</a:t>
            </a:r>
            <a:r>
              <a:rPr lang="fr-FR" b="0" i="0" u="none" strike="noStrike" dirty="0">
                <a:solidFill>
                  <a:srgbClr val="000000"/>
                </a:solidFill>
                <a:effectLst/>
              </a:rPr>
              <a:t> l’ensemble des sociétés savantes souhaitant s’impliquer dans la transition écologique de la biologie médicale et accompagner les membres dans leurs démarches écoresponsables ;</a:t>
            </a:r>
          </a:p>
          <a:p>
            <a:pPr rtl="0" fontAlgn="base">
              <a:spcBef>
                <a:spcPts val="0"/>
              </a:spcBef>
              <a:spcAft>
                <a:spcPts val="0"/>
              </a:spcAft>
              <a:buFont typeface="Arial" panose="020B0604020202020204" pitchFamily="34" charset="0"/>
              <a:buChar char="•"/>
            </a:pPr>
            <a:r>
              <a:rPr lang="fr-FR" b="1" i="0" u="none" strike="noStrike" dirty="0">
                <a:solidFill>
                  <a:srgbClr val="000000"/>
                </a:solidFill>
                <a:effectLst/>
              </a:rPr>
              <a:t>Répondre aux sollicitations </a:t>
            </a:r>
            <a:r>
              <a:rPr lang="fr-FR" b="0" i="0" u="none" strike="noStrike" dirty="0">
                <a:solidFill>
                  <a:srgbClr val="000000"/>
                </a:solidFill>
                <a:effectLst/>
              </a:rPr>
              <a:t>croissantes d’acteurs institutionnels tels que :</a:t>
            </a:r>
          </a:p>
          <a:p>
            <a:pPr marL="742950" lvl="1" indent="-285750" rtl="0" fontAlgn="base">
              <a:spcBef>
                <a:spcPts val="0"/>
              </a:spcBef>
              <a:spcAft>
                <a:spcPts val="0"/>
              </a:spcAft>
              <a:buFont typeface="Arial" panose="020B0604020202020204" pitchFamily="34" charset="0"/>
              <a:buChar char="•"/>
            </a:pPr>
            <a:r>
              <a:rPr lang="fr-FR" b="0" i="0" u="none" strike="noStrike" dirty="0">
                <a:solidFill>
                  <a:srgbClr val="000000"/>
                </a:solidFill>
                <a:effectLst/>
              </a:rPr>
              <a:t>L’ANAP, qui nous a confié la rédaction d’un guide sur le prélèvement écoresponsable et d’un guide sur la biologie médicale durable ;</a:t>
            </a:r>
          </a:p>
          <a:p>
            <a:pPr marL="742950" lvl="1" indent="-285750" rtl="0" fontAlgn="base">
              <a:spcBef>
                <a:spcPts val="0"/>
              </a:spcBef>
              <a:spcAft>
                <a:spcPts val="800"/>
              </a:spcAft>
              <a:buFont typeface="Arial" panose="020B0604020202020204" pitchFamily="34" charset="0"/>
              <a:buChar char="•"/>
            </a:pPr>
            <a:r>
              <a:rPr lang="fr-FR" b="0" i="0" u="none" strike="noStrike" dirty="0">
                <a:solidFill>
                  <a:srgbClr val="000000"/>
                </a:solidFill>
                <a:effectLst/>
              </a:rPr>
              <a:t>Le Shift Project, en participant à leurs travaux sur la décarbonation du système de santé et à un mémoire portant sur le bilan carbone des dispositifs médicaux de biologie médicale (cartographie et audit à portée nationale).</a:t>
            </a:r>
          </a:p>
          <a:p>
            <a:pPr rtl="0">
              <a:spcBef>
                <a:spcPts val="0"/>
              </a:spcBef>
              <a:spcAft>
                <a:spcPts val="800"/>
              </a:spcAft>
            </a:pPr>
            <a:r>
              <a:rPr lang="fr-FR" b="0" i="0" u="none" strike="noStrike" dirty="0">
                <a:solidFill>
                  <a:srgbClr val="000000"/>
                </a:solidFill>
                <a:effectLst/>
              </a:rPr>
              <a:t>Fort de ce collectif, nous pourrons ainsi rejoindre le </a:t>
            </a:r>
            <a:r>
              <a:rPr lang="fr-FR" b="1" i="0" u="none" strike="noStrike" dirty="0">
                <a:solidFill>
                  <a:srgbClr val="000000"/>
                </a:solidFill>
                <a:effectLst/>
              </a:rPr>
              <a:t>CERES</a:t>
            </a:r>
            <a:r>
              <a:rPr lang="fr-FR" b="0" i="0" u="none" strike="noStrike" dirty="0">
                <a:solidFill>
                  <a:srgbClr val="000000"/>
                </a:solidFill>
                <a:effectLst/>
              </a:rPr>
              <a:t> (Collectif Écoresponsabilité en Santé) qui regroupe les différents groupes transition écologique des sociétés savantes des spécialités médicales (SFAR, AFC, SF2H, SFPC, …). Nous pourrons ainsi bénéficier d’un appui à l’animation de communauté, d’outils de travail collaboratifs et d’un accompagnement méthodologique (notamment pour la rédaction de recommandations selon la méthode DELPHI).</a:t>
            </a:r>
            <a:endParaRPr lang="fr-FR" dirty="0">
              <a:effectLst/>
            </a:endParaRPr>
          </a:p>
          <a:p>
            <a:pPr marR="0" lvl="1" algn="l" defTabSz="914400" rtl="0" eaLnBrk="1" fontAlgn="auto" latinLnBrk="0" hangingPunct="1">
              <a:lnSpc>
                <a:spcPct val="100000"/>
              </a:lnSpc>
              <a:spcBef>
                <a:spcPts val="0"/>
              </a:spcBef>
              <a:spcAft>
                <a:spcPts val="0"/>
              </a:spcAft>
              <a:buClrTx/>
              <a:buSzTx/>
              <a:tabLst/>
              <a:defRPr/>
            </a:pPr>
            <a:endParaRPr kumimoji="0" lang="fr-FR" sz="20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28245079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 name="Rectangle 78"/>
          <p:cNvSpPr/>
          <p:nvPr/>
        </p:nvSpPr>
        <p:spPr>
          <a:xfrm>
            <a:off x="1" y="-1"/>
            <a:ext cx="12192000" cy="6858001"/>
          </a:xfrm>
          <a:prstGeom prst="rect">
            <a:avLst/>
          </a:prstGeom>
          <a:solidFill>
            <a:srgbClr val="0057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solidFill>
                <a:prstClr val="white"/>
              </a:solidFill>
            </a:endParaRPr>
          </a:p>
        </p:txBody>
      </p:sp>
      <p:sp>
        <p:nvSpPr>
          <p:cNvPr id="80" name="Rectangle 79"/>
          <p:cNvSpPr/>
          <p:nvPr/>
        </p:nvSpPr>
        <p:spPr>
          <a:xfrm>
            <a:off x="386192" y="936239"/>
            <a:ext cx="11405758" cy="5572461"/>
          </a:xfrm>
          <a:prstGeom prst="rect">
            <a:avLst/>
          </a:prstGeom>
          <a:solidFill>
            <a:schemeClr val="bg1"/>
          </a:solidFill>
          <a:ln w="38100">
            <a:solidFill>
              <a:srgbClr val="D18C0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42900" indent="-342900">
              <a:buFont typeface="Courier New" panose="02070309020205020404" pitchFamily="49" charset="0"/>
              <a:buChar char="o"/>
            </a:pPr>
            <a:r>
              <a:rPr lang="fr-FR"/>
              <a:t>9 Limites planétaires</a:t>
            </a:r>
          </a:p>
        </p:txBody>
      </p:sp>
      <p:cxnSp>
        <p:nvCxnSpPr>
          <p:cNvPr id="83" name="Connecteur droit 82"/>
          <p:cNvCxnSpPr>
            <a:cxnSpLocks/>
          </p:cNvCxnSpPr>
          <p:nvPr/>
        </p:nvCxnSpPr>
        <p:spPr>
          <a:xfrm>
            <a:off x="3081403" y="534601"/>
            <a:ext cx="9110597" cy="0"/>
          </a:xfrm>
          <a:prstGeom prst="line">
            <a:avLst/>
          </a:prstGeom>
          <a:ln w="38100">
            <a:solidFill>
              <a:srgbClr val="D18C03"/>
            </a:solidFill>
          </a:ln>
        </p:spPr>
        <p:style>
          <a:lnRef idx="1">
            <a:schemeClr val="accent1"/>
          </a:lnRef>
          <a:fillRef idx="0">
            <a:schemeClr val="accent1"/>
          </a:fillRef>
          <a:effectRef idx="0">
            <a:schemeClr val="accent1"/>
          </a:effectRef>
          <a:fontRef idx="minor">
            <a:schemeClr val="tx1"/>
          </a:fontRef>
        </p:style>
      </p:cxnSp>
      <p:sp>
        <p:nvSpPr>
          <p:cNvPr id="84" name="ZoneTexte 83"/>
          <p:cNvSpPr txBox="1"/>
          <p:nvPr/>
        </p:nvSpPr>
        <p:spPr>
          <a:xfrm>
            <a:off x="508121" y="84883"/>
            <a:ext cx="7806320" cy="769441"/>
          </a:xfrm>
          <a:prstGeom prst="rect">
            <a:avLst/>
          </a:prstGeom>
          <a:noFill/>
        </p:spPr>
        <p:txBody>
          <a:bodyPr wrap="square" rtlCol="0">
            <a:spAutoFit/>
          </a:bodyPr>
          <a:lstStyle/>
          <a:p>
            <a:r>
              <a:rPr lang="fr-FR" sz="4400" dirty="0">
                <a:solidFill>
                  <a:prstClr val="white"/>
                </a:solidFill>
              </a:rPr>
              <a:t>Actualités</a:t>
            </a:r>
          </a:p>
        </p:txBody>
      </p:sp>
      <p:sp>
        <p:nvSpPr>
          <p:cNvPr id="3" name="ZoneTexte 2">
            <a:extLst>
              <a:ext uri="{FF2B5EF4-FFF2-40B4-BE49-F238E27FC236}">
                <a16:creationId xmlns:a16="http://schemas.microsoft.com/office/drawing/2014/main" id="{1010B51A-4586-4848-A2BE-FE6F8FE5C110}"/>
              </a:ext>
            </a:extLst>
          </p:cNvPr>
          <p:cNvSpPr txBox="1"/>
          <p:nvPr/>
        </p:nvSpPr>
        <p:spPr>
          <a:xfrm>
            <a:off x="386192" y="1069204"/>
            <a:ext cx="10045874" cy="646331"/>
          </a:xfrm>
          <a:prstGeom prst="rect">
            <a:avLst/>
          </a:prstGeom>
          <a:noFill/>
        </p:spPr>
        <p:txBody>
          <a:bodyPr wrap="square" rtlCol="0">
            <a:spAutoFit/>
          </a:bodyPr>
          <a:lstStyle/>
          <a:p>
            <a:endParaRPr lang="fr-FR" dirty="0">
              <a:effectLst/>
            </a:endParaRPr>
          </a:p>
          <a:p>
            <a:endParaRPr lang="fr-FR" dirty="0"/>
          </a:p>
        </p:txBody>
      </p:sp>
      <p:sp>
        <p:nvSpPr>
          <p:cNvPr id="2" name="ZoneTexte 1">
            <a:extLst>
              <a:ext uri="{FF2B5EF4-FFF2-40B4-BE49-F238E27FC236}">
                <a16:creationId xmlns:a16="http://schemas.microsoft.com/office/drawing/2014/main" id="{02762259-E3B2-49BA-8573-6E777B06F066}"/>
              </a:ext>
            </a:extLst>
          </p:cNvPr>
          <p:cNvSpPr txBox="1"/>
          <p:nvPr/>
        </p:nvSpPr>
        <p:spPr>
          <a:xfrm>
            <a:off x="508121" y="1069204"/>
            <a:ext cx="10878529" cy="5355312"/>
          </a:xfrm>
          <a:prstGeom prst="rect">
            <a:avLst/>
          </a:prstGeom>
          <a:noFill/>
        </p:spPr>
        <p:txBody>
          <a:bodyPr wrap="square" rtlCol="0">
            <a:spAutoFit/>
          </a:bodyPr>
          <a:lstStyle/>
          <a:p>
            <a:r>
              <a:rPr lang="fr-FR" b="1" dirty="0">
                <a:highlight>
                  <a:srgbClr val="FFFF00"/>
                </a:highlight>
              </a:rPr>
              <a:t>GT SFT Durable</a:t>
            </a:r>
          </a:p>
          <a:p>
            <a:endParaRPr lang="fr-FR" dirty="0"/>
          </a:p>
          <a:p>
            <a:r>
              <a:rPr lang="fr-FR" dirty="0"/>
              <a:t>Membres : Marine Cargou, Caroline Sabatier, Jonathan Visentin, Thomas Jouve, Jules Ruel, Fabrice Muscari, Cyril </a:t>
            </a:r>
            <a:r>
              <a:rPr lang="fr-FR" dirty="0" err="1"/>
              <a:t>Garrouste</a:t>
            </a:r>
            <a:endParaRPr lang="fr-FR" dirty="0"/>
          </a:p>
          <a:p>
            <a:endParaRPr lang="fr-FR" dirty="0"/>
          </a:p>
          <a:p>
            <a:pPr marL="285750" indent="-285750">
              <a:buFont typeface="Arial" panose="020B0604020202020204" pitchFamily="34" charset="0"/>
              <a:buChar char="•"/>
            </a:pPr>
            <a:r>
              <a:rPr lang="fr-FR" dirty="0"/>
              <a:t>Interactions au sein de la SFT : Commission ETP et parcours de soin – 23/04/26 &gt; collab possibles / participation aux réunion (alimentation, mobilité…)</a:t>
            </a:r>
          </a:p>
          <a:p>
            <a:pPr marL="285750" indent="-285750">
              <a:buFont typeface="Arial" panose="020B0604020202020204" pitchFamily="34" charset="0"/>
              <a:buChar char="•"/>
            </a:pPr>
            <a:r>
              <a:rPr lang="fr-FR" dirty="0"/>
              <a:t>Interaction avec SFNDT (Maryvonne </a:t>
            </a:r>
            <a:r>
              <a:rPr lang="fr-FR" dirty="0" err="1"/>
              <a:t>Hourmant</a:t>
            </a:r>
            <a:r>
              <a:rPr lang="fr-FR" dirty="0"/>
              <a:t>, Maxime </a:t>
            </a:r>
            <a:r>
              <a:rPr lang="fr-FR" dirty="0" err="1"/>
              <a:t>Espi</a:t>
            </a:r>
            <a:r>
              <a:rPr lang="fr-FR" dirty="0"/>
              <a:t>, Claire </a:t>
            </a:r>
            <a:r>
              <a:rPr lang="fr-FR" dirty="0" err="1"/>
              <a:t>Garandeau</a:t>
            </a:r>
            <a:r>
              <a:rPr lang="fr-FR" dirty="0"/>
              <a:t>, Jonas </a:t>
            </a:r>
            <a:r>
              <a:rPr lang="fr-FR" dirty="0" err="1"/>
              <a:t>Martzloff</a:t>
            </a:r>
            <a:r>
              <a:rPr lang="fr-FR" dirty="0"/>
              <a:t>, Romain </a:t>
            </a:r>
            <a:r>
              <a:rPr lang="fr-FR" dirty="0" err="1"/>
              <a:t>Pszczolinski</a:t>
            </a:r>
            <a:r>
              <a:rPr lang="fr-FR" dirty="0"/>
              <a:t>)</a:t>
            </a:r>
          </a:p>
          <a:p>
            <a:pPr marL="285750" indent="-285750">
              <a:buFont typeface="Arial" panose="020B0604020202020204" pitchFamily="34" charset="0"/>
              <a:buChar char="•"/>
            </a:pPr>
            <a:r>
              <a:rPr lang="fr-FR" dirty="0"/>
              <a:t>Interactions avec Chiesi :</a:t>
            </a:r>
          </a:p>
          <a:p>
            <a:pPr marL="742950" lvl="1" indent="-285750">
              <a:buFont typeface="Courier New" panose="02070309020205020404" pitchFamily="49" charset="0"/>
              <a:buChar char="o"/>
            </a:pPr>
            <a:r>
              <a:rPr lang="fr-FR" dirty="0"/>
              <a:t>Bourse Transplantation Durable 10 000€ &gt; </a:t>
            </a:r>
            <a:r>
              <a:rPr lang="fr-FR" dirty="0" err="1"/>
              <a:t>reviewers</a:t>
            </a:r>
            <a:r>
              <a:rPr lang="fr-FR" dirty="0"/>
              <a:t> externes pour départager 2 projets</a:t>
            </a:r>
          </a:p>
          <a:p>
            <a:pPr marL="742950" lvl="1" indent="-285750">
              <a:buFont typeface="Courier New" panose="02070309020205020404" pitchFamily="49" charset="0"/>
              <a:buChar char="o"/>
            </a:pPr>
            <a:r>
              <a:rPr lang="fr-FR" dirty="0"/>
              <a:t>Outil – EHESP – Le Lierre – utilisé par CHIESI ? Action Santé Durable (outil de teasing 15 – 45 minutes) – réunion à venir</a:t>
            </a:r>
          </a:p>
          <a:p>
            <a:pPr marL="742950" lvl="1" indent="-285750">
              <a:buFont typeface="Courier New" panose="02070309020205020404" pitchFamily="49" charset="0"/>
              <a:buChar char="o"/>
            </a:pPr>
            <a:r>
              <a:rPr lang="fr-FR" dirty="0"/>
              <a:t>Soutien </a:t>
            </a:r>
            <a:r>
              <a:rPr lang="fr-FR" dirty="0" err="1"/>
              <a:t>Wébinaire</a:t>
            </a:r>
            <a:r>
              <a:rPr lang="fr-FR" dirty="0"/>
              <a:t> confirmé semaine dernière - </a:t>
            </a:r>
            <a:r>
              <a:rPr lang="fr-FR" dirty="0" err="1"/>
              <a:t>Springhits</a:t>
            </a:r>
            <a:endParaRPr lang="fr-FR" dirty="0"/>
          </a:p>
          <a:p>
            <a:pPr marL="742950" lvl="1" indent="-285750">
              <a:buFont typeface="Courier New" panose="02070309020205020404" pitchFamily="49" charset="0"/>
              <a:buChar char="o"/>
            </a:pPr>
            <a:r>
              <a:rPr lang="fr-FR" dirty="0"/>
              <a:t>Soutiens autres (Projet de plaquette patient impact individuel...)</a:t>
            </a:r>
          </a:p>
          <a:p>
            <a:pPr marL="742950" lvl="1" indent="-285750">
              <a:buFont typeface="Courier New" panose="02070309020205020404" pitchFamily="49" charset="0"/>
              <a:buChar char="o"/>
            </a:pPr>
            <a:r>
              <a:rPr lang="fr-FR" dirty="0"/>
              <a:t>JV contacté pour CS projet Gaïa (</a:t>
            </a:r>
            <a:r>
              <a:rPr lang="fr-FR" dirty="0" err="1"/>
              <a:t>immuno</a:t>
            </a:r>
            <a:r>
              <a:rPr lang="fr-FR" dirty="0"/>
              <a:t> et DD) – Chronos à Gaïa, impact clinique et TES tacrolimus </a:t>
            </a:r>
            <a:r>
              <a:rPr lang="fr-FR" dirty="0" err="1"/>
              <a:t>twice</a:t>
            </a:r>
            <a:r>
              <a:rPr lang="fr-FR" dirty="0"/>
              <a:t> a </a:t>
            </a:r>
            <a:r>
              <a:rPr lang="fr-FR" dirty="0" err="1"/>
              <a:t>day</a:t>
            </a:r>
            <a:r>
              <a:rPr lang="fr-FR" dirty="0"/>
              <a:t> vs once a </a:t>
            </a:r>
            <a:r>
              <a:rPr lang="fr-FR" dirty="0" err="1"/>
              <a:t>day</a:t>
            </a:r>
            <a:endParaRPr lang="fr-FR" dirty="0"/>
          </a:p>
          <a:p>
            <a:pPr marL="285750" indent="-285750">
              <a:buFont typeface="Arial" panose="020B0604020202020204" pitchFamily="34" charset="0"/>
              <a:buChar char="•"/>
            </a:pPr>
            <a:r>
              <a:rPr lang="fr-FR" dirty="0"/>
              <a:t>Axe Congrès Durable</a:t>
            </a:r>
          </a:p>
          <a:p>
            <a:pPr marL="285750" indent="-285750">
              <a:buFont typeface="Arial" panose="020B0604020202020204" pitchFamily="34" charset="0"/>
              <a:buChar char="•"/>
            </a:pPr>
            <a:r>
              <a:rPr lang="fr-FR" dirty="0"/>
              <a:t>Axe sensibilisation : webinaire : « Unité Durables » 15/06 puis 2027 : Valérie d’</a:t>
            </a:r>
            <a:r>
              <a:rPr lang="fr-FR" dirty="0" err="1"/>
              <a:t>Acremont</a:t>
            </a:r>
            <a:r>
              <a:rPr lang="fr-FR" dirty="0"/>
              <a:t> ? Clémence Marque ?</a:t>
            </a:r>
          </a:p>
        </p:txBody>
      </p:sp>
      <p:sp>
        <p:nvSpPr>
          <p:cNvPr id="5" name="ZoneTexte 4">
            <a:extLst>
              <a:ext uri="{FF2B5EF4-FFF2-40B4-BE49-F238E27FC236}">
                <a16:creationId xmlns:a16="http://schemas.microsoft.com/office/drawing/2014/main" id="{4BACDC29-F6A5-439B-B775-E5085140110A}"/>
              </a:ext>
            </a:extLst>
          </p:cNvPr>
          <p:cNvSpPr txBox="1"/>
          <p:nvPr/>
        </p:nvSpPr>
        <p:spPr>
          <a:xfrm>
            <a:off x="7997780" y="1106172"/>
            <a:ext cx="3608323" cy="369332"/>
          </a:xfrm>
          <a:prstGeom prst="rect">
            <a:avLst/>
          </a:prstGeom>
          <a:noFill/>
        </p:spPr>
        <p:txBody>
          <a:bodyPr wrap="square" rtlCol="0">
            <a:spAutoFit/>
          </a:bodyPr>
          <a:lstStyle/>
          <a:p>
            <a:r>
              <a:rPr lang="fr-FR" dirty="0">
                <a:highlight>
                  <a:srgbClr val="FFFF00"/>
                </a:highlight>
              </a:rPr>
              <a:t>Prochaine réunion 25/06 à 9h</a:t>
            </a:r>
          </a:p>
        </p:txBody>
      </p:sp>
    </p:spTree>
    <p:extLst>
      <p:ext uri="{BB962C8B-B14F-4D97-AF65-F5344CB8AC3E}">
        <p14:creationId xmlns:p14="http://schemas.microsoft.com/office/powerpoint/2010/main" val="334922491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 name="Rectangle 78"/>
          <p:cNvSpPr/>
          <p:nvPr/>
        </p:nvSpPr>
        <p:spPr>
          <a:xfrm>
            <a:off x="1" y="-1"/>
            <a:ext cx="12192000" cy="6858001"/>
          </a:xfrm>
          <a:prstGeom prst="rect">
            <a:avLst/>
          </a:prstGeom>
          <a:solidFill>
            <a:srgbClr val="0057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solidFill>
                <a:prstClr val="white"/>
              </a:solidFill>
            </a:endParaRPr>
          </a:p>
        </p:txBody>
      </p:sp>
      <p:sp>
        <p:nvSpPr>
          <p:cNvPr id="80" name="Rectangle 79"/>
          <p:cNvSpPr/>
          <p:nvPr/>
        </p:nvSpPr>
        <p:spPr>
          <a:xfrm>
            <a:off x="386192" y="936239"/>
            <a:ext cx="11405758" cy="5572461"/>
          </a:xfrm>
          <a:prstGeom prst="rect">
            <a:avLst/>
          </a:prstGeom>
          <a:solidFill>
            <a:schemeClr val="bg1"/>
          </a:solidFill>
          <a:ln w="38100">
            <a:solidFill>
              <a:srgbClr val="D18C0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42900" indent="-342900">
              <a:buFont typeface="Courier New" panose="02070309020205020404" pitchFamily="49" charset="0"/>
              <a:buChar char="o"/>
            </a:pPr>
            <a:r>
              <a:rPr lang="fr-FR"/>
              <a:t>9 Limites planétaires</a:t>
            </a:r>
          </a:p>
        </p:txBody>
      </p:sp>
      <p:cxnSp>
        <p:nvCxnSpPr>
          <p:cNvPr id="83" name="Connecteur droit 82"/>
          <p:cNvCxnSpPr>
            <a:cxnSpLocks/>
          </p:cNvCxnSpPr>
          <p:nvPr/>
        </p:nvCxnSpPr>
        <p:spPr>
          <a:xfrm>
            <a:off x="3081403" y="534601"/>
            <a:ext cx="9110597" cy="0"/>
          </a:xfrm>
          <a:prstGeom prst="line">
            <a:avLst/>
          </a:prstGeom>
          <a:ln w="38100">
            <a:solidFill>
              <a:srgbClr val="D18C03"/>
            </a:solidFill>
          </a:ln>
        </p:spPr>
        <p:style>
          <a:lnRef idx="1">
            <a:schemeClr val="accent1"/>
          </a:lnRef>
          <a:fillRef idx="0">
            <a:schemeClr val="accent1"/>
          </a:fillRef>
          <a:effectRef idx="0">
            <a:schemeClr val="accent1"/>
          </a:effectRef>
          <a:fontRef idx="minor">
            <a:schemeClr val="tx1"/>
          </a:fontRef>
        </p:style>
      </p:cxnSp>
      <p:sp>
        <p:nvSpPr>
          <p:cNvPr id="84" name="ZoneTexte 83"/>
          <p:cNvSpPr txBox="1"/>
          <p:nvPr/>
        </p:nvSpPr>
        <p:spPr>
          <a:xfrm>
            <a:off x="508121" y="84883"/>
            <a:ext cx="7806320" cy="769441"/>
          </a:xfrm>
          <a:prstGeom prst="rect">
            <a:avLst/>
          </a:prstGeom>
          <a:noFill/>
        </p:spPr>
        <p:txBody>
          <a:bodyPr wrap="square" rtlCol="0">
            <a:spAutoFit/>
          </a:bodyPr>
          <a:lstStyle/>
          <a:p>
            <a:r>
              <a:rPr lang="fr-FR" sz="4400" dirty="0">
                <a:solidFill>
                  <a:prstClr val="white"/>
                </a:solidFill>
              </a:rPr>
              <a:t>Actualités</a:t>
            </a:r>
          </a:p>
        </p:txBody>
      </p:sp>
      <p:sp>
        <p:nvSpPr>
          <p:cNvPr id="3" name="ZoneTexte 2">
            <a:extLst>
              <a:ext uri="{FF2B5EF4-FFF2-40B4-BE49-F238E27FC236}">
                <a16:creationId xmlns:a16="http://schemas.microsoft.com/office/drawing/2014/main" id="{1010B51A-4586-4848-A2BE-FE6F8FE5C110}"/>
              </a:ext>
            </a:extLst>
          </p:cNvPr>
          <p:cNvSpPr txBox="1"/>
          <p:nvPr/>
        </p:nvSpPr>
        <p:spPr>
          <a:xfrm>
            <a:off x="386192" y="1069204"/>
            <a:ext cx="10045874" cy="646331"/>
          </a:xfrm>
          <a:prstGeom prst="rect">
            <a:avLst/>
          </a:prstGeom>
          <a:noFill/>
        </p:spPr>
        <p:txBody>
          <a:bodyPr wrap="square" rtlCol="0">
            <a:spAutoFit/>
          </a:bodyPr>
          <a:lstStyle/>
          <a:p>
            <a:endParaRPr lang="fr-FR" dirty="0">
              <a:effectLst/>
            </a:endParaRPr>
          </a:p>
          <a:p>
            <a:endParaRPr lang="fr-FR" dirty="0"/>
          </a:p>
        </p:txBody>
      </p:sp>
      <p:pic>
        <p:nvPicPr>
          <p:cNvPr id="4" name="Image 3">
            <a:extLst>
              <a:ext uri="{FF2B5EF4-FFF2-40B4-BE49-F238E27FC236}">
                <a16:creationId xmlns:a16="http://schemas.microsoft.com/office/drawing/2014/main" id="{717738FC-E513-42F3-B70C-9A5B07FF25C1}"/>
              </a:ext>
            </a:extLst>
          </p:cNvPr>
          <p:cNvPicPr>
            <a:picLocks noChangeAspect="1"/>
          </p:cNvPicPr>
          <p:nvPr/>
        </p:nvPicPr>
        <p:blipFill>
          <a:blip r:embed="rId3"/>
          <a:stretch>
            <a:fillRect/>
          </a:stretch>
        </p:blipFill>
        <p:spPr>
          <a:xfrm>
            <a:off x="447426" y="1304042"/>
            <a:ext cx="4615450" cy="4627164"/>
          </a:xfrm>
          <a:prstGeom prst="rect">
            <a:avLst/>
          </a:prstGeom>
        </p:spPr>
      </p:pic>
      <p:pic>
        <p:nvPicPr>
          <p:cNvPr id="6" name="Image 5">
            <a:extLst>
              <a:ext uri="{FF2B5EF4-FFF2-40B4-BE49-F238E27FC236}">
                <a16:creationId xmlns:a16="http://schemas.microsoft.com/office/drawing/2014/main" id="{4E6F3294-E2FC-4D87-8F79-99420BD5513F}"/>
              </a:ext>
            </a:extLst>
          </p:cNvPr>
          <p:cNvPicPr>
            <a:picLocks noChangeAspect="1"/>
          </p:cNvPicPr>
          <p:nvPr/>
        </p:nvPicPr>
        <p:blipFill>
          <a:blip r:embed="rId4"/>
          <a:stretch>
            <a:fillRect/>
          </a:stretch>
        </p:blipFill>
        <p:spPr>
          <a:xfrm>
            <a:off x="5124110" y="1715535"/>
            <a:ext cx="6571061" cy="3618042"/>
          </a:xfrm>
          <a:prstGeom prst="rect">
            <a:avLst/>
          </a:prstGeom>
        </p:spPr>
      </p:pic>
    </p:spTree>
    <p:extLst>
      <p:ext uri="{BB962C8B-B14F-4D97-AF65-F5344CB8AC3E}">
        <p14:creationId xmlns:p14="http://schemas.microsoft.com/office/powerpoint/2010/main" val="374699017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 name="Rectangle 78"/>
          <p:cNvSpPr/>
          <p:nvPr/>
        </p:nvSpPr>
        <p:spPr>
          <a:xfrm>
            <a:off x="1" y="-1"/>
            <a:ext cx="12192000" cy="6858001"/>
          </a:xfrm>
          <a:prstGeom prst="rect">
            <a:avLst/>
          </a:prstGeom>
          <a:solidFill>
            <a:srgbClr val="0057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solidFill>
                <a:prstClr val="white"/>
              </a:solidFill>
            </a:endParaRPr>
          </a:p>
        </p:txBody>
      </p:sp>
      <p:sp>
        <p:nvSpPr>
          <p:cNvPr id="80" name="Rectangle 79"/>
          <p:cNvSpPr/>
          <p:nvPr/>
        </p:nvSpPr>
        <p:spPr>
          <a:xfrm>
            <a:off x="386192" y="936239"/>
            <a:ext cx="11405758" cy="5572461"/>
          </a:xfrm>
          <a:prstGeom prst="rect">
            <a:avLst/>
          </a:prstGeom>
          <a:solidFill>
            <a:schemeClr val="bg1"/>
          </a:solidFill>
          <a:ln w="38100">
            <a:solidFill>
              <a:srgbClr val="D18C0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42900" indent="-342900">
              <a:buFont typeface="Courier New" panose="02070309020205020404" pitchFamily="49" charset="0"/>
              <a:buChar char="o"/>
            </a:pPr>
            <a:r>
              <a:rPr lang="fr-FR"/>
              <a:t>9 Limites planétaires</a:t>
            </a:r>
          </a:p>
        </p:txBody>
      </p:sp>
      <p:cxnSp>
        <p:nvCxnSpPr>
          <p:cNvPr id="83" name="Connecteur droit 82"/>
          <p:cNvCxnSpPr>
            <a:cxnSpLocks/>
          </p:cNvCxnSpPr>
          <p:nvPr/>
        </p:nvCxnSpPr>
        <p:spPr>
          <a:xfrm>
            <a:off x="3081403" y="534601"/>
            <a:ext cx="9110597" cy="0"/>
          </a:xfrm>
          <a:prstGeom prst="line">
            <a:avLst/>
          </a:prstGeom>
          <a:ln w="38100">
            <a:solidFill>
              <a:srgbClr val="D18C03"/>
            </a:solidFill>
          </a:ln>
        </p:spPr>
        <p:style>
          <a:lnRef idx="1">
            <a:schemeClr val="accent1"/>
          </a:lnRef>
          <a:fillRef idx="0">
            <a:schemeClr val="accent1"/>
          </a:fillRef>
          <a:effectRef idx="0">
            <a:schemeClr val="accent1"/>
          </a:effectRef>
          <a:fontRef idx="minor">
            <a:schemeClr val="tx1"/>
          </a:fontRef>
        </p:style>
      </p:cxnSp>
      <p:sp>
        <p:nvSpPr>
          <p:cNvPr id="84" name="ZoneTexte 83"/>
          <p:cNvSpPr txBox="1"/>
          <p:nvPr/>
        </p:nvSpPr>
        <p:spPr>
          <a:xfrm>
            <a:off x="508121" y="84883"/>
            <a:ext cx="7806320" cy="769441"/>
          </a:xfrm>
          <a:prstGeom prst="rect">
            <a:avLst/>
          </a:prstGeom>
          <a:noFill/>
        </p:spPr>
        <p:txBody>
          <a:bodyPr wrap="square" rtlCol="0">
            <a:spAutoFit/>
          </a:bodyPr>
          <a:lstStyle/>
          <a:p>
            <a:r>
              <a:rPr lang="fr-FR" sz="4400" dirty="0">
                <a:solidFill>
                  <a:prstClr val="white"/>
                </a:solidFill>
              </a:rPr>
              <a:t>Actualités</a:t>
            </a:r>
          </a:p>
        </p:txBody>
      </p:sp>
      <p:sp>
        <p:nvSpPr>
          <p:cNvPr id="3" name="ZoneTexte 2">
            <a:extLst>
              <a:ext uri="{FF2B5EF4-FFF2-40B4-BE49-F238E27FC236}">
                <a16:creationId xmlns:a16="http://schemas.microsoft.com/office/drawing/2014/main" id="{1010B51A-4586-4848-A2BE-FE6F8FE5C110}"/>
              </a:ext>
            </a:extLst>
          </p:cNvPr>
          <p:cNvSpPr txBox="1"/>
          <p:nvPr/>
        </p:nvSpPr>
        <p:spPr>
          <a:xfrm>
            <a:off x="386192" y="1069204"/>
            <a:ext cx="10045874" cy="646331"/>
          </a:xfrm>
          <a:prstGeom prst="rect">
            <a:avLst/>
          </a:prstGeom>
          <a:noFill/>
        </p:spPr>
        <p:txBody>
          <a:bodyPr wrap="square" rtlCol="0">
            <a:spAutoFit/>
          </a:bodyPr>
          <a:lstStyle/>
          <a:p>
            <a:endParaRPr lang="fr-FR" dirty="0">
              <a:effectLst/>
            </a:endParaRPr>
          </a:p>
          <a:p>
            <a:endParaRPr lang="fr-FR" dirty="0"/>
          </a:p>
        </p:txBody>
      </p:sp>
      <p:pic>
        <p:nvPicPr>
          <p:cNvPr id="5" name="Image 4">
            <a:extLst>
              <a:ext uri="{FF2B5EF4-FFF2-40B4-BE49-F238E27FC236}">
                <a16:creationId xmlns:a16="http://schemas.microsoft.com/office/drawing/2014/main" id="{1C403F2D-E51B-4707-9042-725CDE172E22}"/>
              </a:ext>
            </a:extLst>
          </p:cNvPr>
          <p:cNvPicPr>
            <a:picLocks noChangeAspect="1"/>
          </p:cNvPicPr>
          <p:nvPr/>
        </p:nvPicPr>
        <p:blipFill>
          <a:blip r:embed="rId3"/>
          <a:stretch>
            <a:fillRect/>
          </a:stretch>
        </p:blipFill>
        <p:spPr>
          <a:xfrm>
            <a:off x="3748088" y="268772"/>
            <a:ext cx="5362575" cy="6276975"/>
          </a:xfrm>
          <a:prstGeom prst="rect">
            <a:avLst/>
          </a:prstGeom>
        </p:spPr>
      </p:pic>
    </p:spTree>
    <p:extLst>
      <p:ext uri="{BB962C8B-B14F-4D97-AF65-F5344CB8AC3E}">
        <p14:creationId xmlns:p14="http://schemas.microsoft.com/office/powerpoint/2010/main" val="213416806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 name="Rectangle 78"/>
          <p:cNvSpPr/>
          <p:nvPr/>
        </p:nvSpPr>
        <p:spPr>
          <a:xfrm>
            <a:off x="1" y="-1"/>
            <a:ext cx="12192000" cy="6858001"/>
          </a:xfrm>
          <a:prstGeom prst="rect">
            <a:avLst/>
          </a:prstGeom>
          <a:solidFill>
            <a:srgbClr val="0057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solidFill>
                <a:prstClr val="white"/>
              </a:solidFill>
            </a:endParaRPr>
          </a:p>
        </p:txBody>
      </p:sp>
      <p:sp>
        <p:nvSpPr>
          <p:cNvPr id="80" name="Rectangle 79"/>
          <p:cNvSpPr/>
          <p:nvPr/>
        </p:nvSpPr>
        <p:spPr>
          <a:xfrm>
            <a:off x="386192" y="936239"/>
            <a:ext cx="11405758" cy="5572461"/>
          </a:xfrm>
          <a:prstGeom prst="rect">
            <a:avLst/>
          </a:prstGeom>
          <a:solidFill>
            <a:schemeClr val="bg1"/>
          </a:solidFill>
          <a:ln w="38100">
            <a:solidFill>
              <a:srgbClr val="D18C0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42900" indent="-342900">
              <a:buFont typeface="Courier New" panose="02070309020205020404" pitchFamily="49" charset="0"/>
              <a:buChar char="o"/>
            </a:pPr>
            <a:r>
              <a:rPr lang="fr-FR"/>
              <a:t>9 Limites planétaires</a:t>
            </a:r>
          </a:p>
        </p:txBody>
      </p:sp>
      <p:cxnSp>
        <p:nvCxnSpPr>
          <p:cNvPr id="83" name="Connecteur droit 82"/>
          <p:cNvCxnSpPr>
            <a:cxnSpLocks/>
          </p:cNvCxnSpPr>
          <p:nvPr/>
        </p:nvCxnSpPr>
        <p:spPr>
          <a:xfrm>
            <a:off x="3081403" y="534601"/>
            <a:ext cx="9110597" cy="0"/>
          </a:xfrm>
          <a:prstGeom prst="line">
            <a:avLst/>
          </a:prstGeom>
          <a:ln w="38100">
            <a:solidFill>
              <a:srgbClr val="D18C03"/>
            </a:solidFill>
          </a:ln>
        </p:spPr>
        <p:style>
          <a:lnRef idx="1">
            <a:schemeClr val="accent1"/>
          </a:lnRef>
          <a:fillRef idx="0">
            <a:schemeClr val="accent1"/>
          </a:fillRef>
          <a:effectRef idx="0">
            <a:schemeClr val="accent1"/>
          </a:effectRef>
          <a:fontRef idx="minor">
            <a:schemeClr val="tx1"/>
          </a:fontRef>
        </p:style>
      </p:cxnSp>
      <p:sp>
        <p:nvSpPr>
          <p:cNvPr id="84" name="ZoneTexte 83"/>
          <p:cNvSpPr txBox="1"/>
          <p:nvPr/>
        </p:nvSpPr>
        <p:spPr>
          <a:xfrm>
            <a:off x="508121" y="84883"/>
            <a:ext cx="7806320" cy="769441"/>
          </a:xfrm>
          <a:prstGeom prst="rect">
            <a:avLst/>
          </a:prstGeom>
          <a:noFill/>
        </p:spPr>
        <p:txBody>
          <a:bodyPr wrap="square" rtlCol="0">
            <a:spAutoFit/>
          </a:bodyPr>
          <a:lstStyle/>
          <a:p>
            <a:r>
              <a:rPr lang="fr-FR" sz="4400" dirty="0">
                <a:solidFill>
                  <a:prstClr val="white"/>
                </a:solidFill>
              </a:rPr>
              <a:t>Actualités</a:t>
            </a:r>
          </a:p>
        </p:txBody>
      </p:sp>
      <p:sp>
        <p:nvSpPr>
          <p:cNvPr id="3" name="ZoneTexte 2">
            <a:extLst>
              <a:ext uri="{FF2B5EF4-FFF2-40B4-BE49-F238E27FC236}">
                <a16:creationId xmlns:a16="http://schemas.microsoft.com/office/drawing/2014/main" id="{1010B51A-4586-4848-A2BE-FE6F8FE5C110}"/>
              </a:ext>
            </a:extLst>
          </p:cNvPr>
          <p:cNvSpPr txBox="1"/>
          <p:nvPr/>
        </p:nvSpPr>
        <p:spPr>
          <a:xfrm>
            <a:off x="386192" y="1069204"/>
            <a:ext cx="10045874" cy="646331"/>
          </a:xfrm>
          <a:prstGeom prst="rect">
            <a:avLst/>
          </a:prstGeom>
          <a:noFill/>
        </p:spPr>
        <p:txBody>
          <a:bodyPr wrap="square" rtlCol="0">
            <a:spAutoFit/>
          </a:bodyPr>
          <a:lstStyle/>
          <a:p>
            <a:endParaRPr lang="fr-FR" dirty="0">
              <a:effectLst/>
            </a:endParaRPr>
          </a:p>
          <a:p>
            <a:endParaRPr lang="fr-FR" dirty="0"/>
          </a:p>
        </p:txBody>
      </p:sp>
      <p:pic>
        <p:nvPicPr>
          <p:cNvPr id="5" name="Image 4">
            <a:extLst>
              <a:ext uri="{FF2B5EF4-FFF2-40B4-BE49-F238E27FC236}">
                <a16:creationId xmlns:a16="http://schemas.microsoft.com/office/drawing/2014/main" id="{3C81B391-3854-4DDC-9DD2-1E5D7E008CC4}"/>
              </a:ext>
            </a:extLst>
          </p:cNvPr>
          <p:cNvPicPr>
            <a:picLocks noChangeAspect="1"/>
          </p:cNvPicPr>
          <p:nvPr/>
        </p:nvPicPr>
        <p:blipFill>
          <a:blip r:embed="rId3"/>
          <a:stretch>
            <a:fillRect/>
          </a:stretch>
        </p:blipFill>
        <p:spPr>
          <a:xfrm>
            <a:off x="745726" y="1255961"/>
            <a:ext cx="4189174" cy="5067436"/>
          </a:xfrm>
          <a:prstGeom prst="rect">
            <a:avLst/>
          </a:prstGeom>
        </p:spPr>
      </p:pic>
      <p:pic>
        <p:nvPicPr>
          <p:cNvPr id="8" name="Image 7">
            <a:extLst>
              <a:ext uri="{FF2B5EF4-FFF2-40B4-BE49-F238E27FC236}">
                <a16:creationId xmlns:a16="http://schemas.microsoft.com/office/drawing/2014/main" id="{9C129B12-4B92-4395-8368-A369F2C412A7}"/>
              </a:ext>
            </a:extLst>
          </p:cNvPr>
          <p:cNvPicPr>
            <a:picLocks noChangeAspect="1"/>
          </p:cNvPicPr>
          <p:nvPr/>
        </p:nvPicPr>
        <p:blipFill>
          <a:blip r:embed="rId4"/>
          <a:stretch>
            <a:fillRect/>
          </a:stretch>
        </p:blipFill>
        <p:spPr>
          <a:xfrm>
            <a:off x="4989435" y="1069204"/>
            <a:ext cx="7202565" cy="3462663"/>
          </a:xfrm>
          <a:prstGeom prst="rect">
            <a:avLst/>
          </a:prstGeom>
        </p:spPr>
      </p:pic>
      <p:pic>
        <p:nvPicPr>
          <p:cNvPr id="10" name="Image 9">
            <a:extLst>
              <a:ext uri="{FF2B5EF4-FFF2-40B4-BE49-F238E27FC236}">
                <a16:creationId xmlns:a16="http://schemas.microsoft.com/office/drawing/2014/main" id="{4BCDB34C-F5AE-48C5-B23C-1757C58ACD03}"/>
              </a:ext>
            </a:extLst>
          </p:cNvPr>
          <p:cNvPicPr>
            <a:picLocks noChangeAspect="1"/>
          </p:cNvPicPr>
          <p:nvPr/>
        </p:nvPicPr>
        <p:blipFill>
          <a:blip r:embed="rId5"/>
          <a:stretch>
            <a:fillRect/>
          </a:stretch>
        </p:blipFill>
        <p:spPr>
          <a:xfrm>
            <a:off x="4989434" y="4225993"/>
            <a:ext cx="5913133" cy="2588582"/>
          </a:xfrm>
          <a:prstGeom prst="rect">
            <a:avLst/>
          </a:prstGeom>
        </p:spPr>
      </p:pic>
    </p:spTree>
    <p:extLst>
      <p:ext uri="{BB962C8B-B14F-4D97-AF65-F5344CB8AC3E}">
        <p14:creationId xmlns:p14="http://schemas.microsoft.com/office/powerpoint/2010/main" val="264986646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 name="Rectangle 78"/>
          <p:cNvSpPr/>
          <p:nvPr/>
        </p:nvSpPr>
        <p:spPr>
          <a:xfrm>
            <a:off x="1" y="8091"/>
            <a:ext cx="12192000" cy="6858001"/>
          </a:xfrm>
          <a:prstGeom prst="rect">
            <a:avLst/>
          </a:prstGeom>
          <a:solidFill>
            <a:srgbClr val="0057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solidFill>
                <a:prstClr val="white"/>
              </a:solidFill>
            </a:endParaRPr>
          </a:p>
        </p:txBody>
      </p:sp>
      <p:sp>
        <p:nvSpPr>
          <p:cNvPr id="80" name="Rectangle 79"/>
          <p:cNvSpPr/>
          <p:nvPr/>
        </p:nvSpPr>
        <p:spPr>
          <a:xfrm>
            <a:off x="386192" y="936239"/>
            <a:ext cx="11405758" cy="5572461"/>
          </a:xfrm>
          <a:prstGeom prst="rect">
            <a:avLst/>
          </a:prstGeom>
          <a:solidFill>
            <a:schemeClr val="bg1"/>
          </a:solidFill>
          <a:ln w="38100">
            <a:solidFill>
              <a:srgbClr val="D18C0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42900" indent="-342900">
              <a:buFont typeface="Courier New" panose="02070309020205020404" pitchFamily="49" charset="0"/>
              <a:buChar char="o"/>
            </a:pPr>
            <a:r>
              <a:rPr lang="fr-FR"/>
              <a:t>9 Limites planétaires</a:t>
            </a:r>
          </a:p>
        </p:txBody>
      </p:sp>
      <p:cxnSp>
        <p:nvCxnSpPr>
          <p:cNvPr id="83" name="Connecteur droit 82"/>
          <p:cNvCxnSpPr>
            <a:cxnSpLocks/>
          </p:cNvCxnSpPr>
          <p:nvPr/>
        </p:nvCxnSpPr>
        <p:spPr>
          <a:xfrm>
            <a:off x="3081403" y="534601"/>
            <a:ext cx="9110597" cy="0"/>
          </a:xfrm>
          <a:prstGeom prst="line">
            <a:avLst/>
          </a:prstGeom>
          <a:ln w="38100">
            <a:solidFill>
              <a:srgbClr val="D18C03"/>
            </a:solidFill>
          </a:ln>
        </p:spPr>
        <p:style>
          <a:lnRef idx="1">
            <a:schemeClr val="accent1"/>
          </a:lnRef>
          <a:fillRef idx="0">
            <a:schemeClr val="accent1"/>
          </a:fillRef>
          <a:effectRef idx="0">
            <a:schemeClr val="accent1"/>
          </a:effectRef>
          <a:fontRef idx="minor">
            <a:schemeClr val="tx1"/>
          </a:fontRef>
        </p:style>
      </p:cxnSp>
      <p:sp>
        <p:nvSpPr>
          <p:cNvPr id="84" name="ZoneTexte 83"/>
          <p:cNvSpPr txBox="1"/>
          <p:nvPr/>
        </p:nvSpPr>
        <p:spPr>
          <a:xfrm>
            <a:off x="508121" y="84883"/>
            <a:ext cx="7806320" cy="769441"/>
          </a:xfrm>
          <a:prstGeom prst="rect">
            <a:avLst/>
          </a:prstGeom>
          <a:noFill/>
        </p:spPr>
        <p:txBody>
          <a:bodyPr wrap="square" rtlCol="0">
            <a:spAutoFit/>
          </a:bodyPr>
          <a:lstStyle/>
          <a:p>
            <a:r>
              <a:rPr lang="fr-FR" sz="4400" dirty="0">
                <a:solidFill>
                  <a:prstClr val="white"/>
                </a:solidFill>
              </a:rPr>
              <a:t>Actualités</a:t>
            </a:r>
          </a:p>
        </p:txBody>
      </p:sp>
      <p:sp>
        <p:nvSpPr>
          <p:cNvPr id="3" name="ZoneTexte 2">
            <a:extLst>
              <a:ext uri="{FF2B5EF4-FFF2-40B4-BE49-F238E27FC236}">
                <a16:creationId xmlns:a16="http://schemas.microsoft.com/office/drawing/2014/main" id="{1010B51A-4586-4848-A2BE-FE6F8FE5C110}"/>
              </a:ext>
            </a:extLst>
          </p:cNvPr>
          <p:cNvSpPr txBox="1"/>
          <p:nvPr/>
        </p:nvSpPr>
        <p:spPr>
          <a:xfrm>
            <a:off x="386192" y="1069204"/>
            <a:ext cx="10045874" cy="646331"/>
          </a:xfrm>
          <a:prstGeom prst="rect">
            <a:avLst/>
          </a:prstGeom>
          <a:noFill/>
        </p:spPr>
        <p:txBody>
          <a:bodyPr wrap="square" rtlCol="0">
            <a:spAutoFit/>
          </a:bodyPr>
          <a:lstStyle/>
          <a:p>
            <a:endParaRPr lang="fr-FR" dirty="0">
              <a:effectLst/>
            </a:endParaRPr>
          </a:p>
          <a:p>
            <a:endParaRPr lang="fr-FR" dirty="0"/>
          </a:p>
        </p:txBody>
      </p:sp>
      <p:pic>
        <p:nvPicPr>
          <p:cNvPr id="5" name="Image 4">
            <a:extLst>
              <a:ext uri="{FF2B5EF4-FFF2-40B4-BE49-F238E27FC236}">
                <a16:creationId xmlns:a16="http://schemas.microsoft.com/office/drawing/2014/main" id="{3C81B391-3854-4DDC-9DD2-1E5D7E008CC4}"/>
              </a:ext>
            </a:extLst>
          </p:cNvPr>
          <p:cNvPicPr>
            <a:picLocks noChangeAspect="1"/>
          </p:cNvPicPr>
          <p:nvPr/>
        </p:nvPicPr>
        <p:blipFill>
          <a:blip r:embed="rId3"/>
          <a:stretch>
            <a:fillRect/>
          </a:stretch>
        </p:blipFill>
        <p:spPr>
          <a:xfrm>
            <a:off x="745726" y="1255961"/>
            <a:ext cx="4189174" cy="5067436"/>
          </a:xfrm>
          <a:prstGeom prst="rect">
            <a:avLst/>
          </a:prstGeom>
        </p:spPr>
      </p:pic>
      <p:pic>
        <p:nvPicPr>
          <p:cNvPr id="4" name="Image 3">
            <a:extLst>
              <a:ext uri="{FF2B5EF4-FFF2-40B4-BE49-F238E27FC236}">
                <a16:creationId xmlns:a16="http://schemas.microsoft.com/office/drawing/2014/main" id="{3BC5E60F-B170-43BE-99EE-46A513B68844}"/>
              </a:ext>
            </a:extLst>
          </p:cNvPr>
          <p:cNvPicPr>
            <a:picLocks noChangeAspect="1"/>
          </p:cNvPicPr>
          <p:nvPr/>
        </p:nvPicPr>
        <p:blipFill>
          <a:blip r:embed="rId4"/>
          <a:stretch>
            <a:fillRect/>
          </a:stretch>
        </p:blipFill>
        <p:spPr>
          <a:xfrm>
            <a:off x="4929663" y="1394022"/>
            <a:ext cx="6516611" cy="1852851"/>
          </a:xfrm>
          <a:prstGeom prst="rect">
            <a:avLst/>
          </a:prstGeom>
        </p:spPr>
      </p:pic>
      <p:pic>
        <p:nvPicPr>
          <p:cNvPr id="7" name="Image 6">
            <a:extLst>
              <a:ext uri="{FF2B5EF4-FFF2-40B4-BE49-F238E27FC236}">
                <a16:creationId xmlns:a16="http://schemas.microsoft.com/office/drawing/2014/main" id="{F9BA5B2E-35AE-40D8-A554-024182705C3B}"/>
              </a:ext>
            </a:extLst>
          </p:cNvPr>
          <p:cNvPicPr>
            <a:picLocks noChangeAspect="1"/>
          </p:cNvPicPr>
          <p:nvPr/>
        </p:nvPicPr>
        <p:blipFill>
          <a:blip r:embed="rId5"/>
          <a:stretch>
            <a:fillRect/>
          </a:stretch>
        </p:blipFill>
        <p:spPr>
          <a:xfrm>
            <a:off x="4929663" y="3571691"/>
            <a:ext cx="6603325" cy="1536854"/>
          </a:xfrm>
          <a:prstGeom prst="rect">
            <a:avLst/>
          </a:prstGeom>
        </p:spPr>
      </p:pic>
    </p:spTree>
    <p:extLst>
      <p:ext uri="{BB962C8B-B14F-4D97-AF65-F5344CB8AC3E}">
        <p14:creationId xmlns:p14="http://schemas.microsoft.com/office/powerpoint/2010/main" val="116718400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 name="Rectangle 78"/>
          <p:cNvSpPr/>
          <p:nvPr/>
        </p:nvSpPr>
        <p:spPr>
          <a:xfrm>
            <a:off x="1" y="-1"/>
            <a:ext cx="12192000" cy="6858001"/>
          </a:xfrm>
          <a:prstGeom prst="rect">
            <a:avLst/>
          </a:prstGeom>
          <a:solidFill>
            <a:srgbClr val="0057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solidFill>
                <a:prstClr val="white"/>
              </a:solidFill>
            </a:endParaRPr>
          </a:p>
        </p:txBody>
      </p:sp>
      <p:sp>
        <p:nvSpPr>
          <p:cNvPr id="80" name="Rectangle 79"/>
          <p:cNvSpPr/>
          <p:nvPr/>
        </p:nvSpPr>
        <p:spPr>
          <a:xfrm>
            <a:off x="386192" y="936239"/>
            <a:ext cx="11405758" cy="5572461"/>
          </a:xfrm>
          <a:prstGeom prst="rect">
            <a:avLst/>
          </a:prstGeom>
          <a:solidFill>
            <a:schemeClr val="bg1"/>
          </a:solidFill>
          <a:ln w="38100">
            <a:solidFill>
              <a:srgbClr val="D18C0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42900" indent="-342900">
              <a:buFont typeface="Courier New" panose="02070309020205020404" pitchFamily="49" charset="0"/>
              <a:buChar char="o"/>
            </a:pPr>
            <a:r>
              <a:rPr lang="fr-FR"/>
              <a:t>9 Limites planétaires</a:t>
            </a:r>
          </a:p>
        </p:txBody>
      </p:sp>
      <p:cxnSp>
        <p:nvCxnSpPr>
          <p:cNvPr id="83" name="Connecteur droit 82"/>
          <p:cNvCxnSpPr>
            <a:cxnSpLocks/>
          </p:cNvCxnSpPr>
          <p:nvPr/>
        </p:nvCxnSpPr>
        <p:spPr>
          <a:xfrm>
            <a:off x="3081403" y="534601"/>
            <a:ext cx="9110597" cy="0"/>
          </a:xfrm>
          <a:prstGeom prst="line">
            <a:avLst/>
          </a:prstGeom>
          <a:ln w="38100">
            <a:solidFill>
              <a:srgbClr val="D18C03"/>
            </a:solidFill>
          </a:ln>
        </p:spPr>
        <p:style>
          <a:lnRef idx="1">
            <a:schemeClr val="accent1"/>
          </a:lnRef>
          <a:fillRef idx="0">
            <a:schemeClr val="accent1"/>
          </a:fillRef>
          <a:effectRef idx="0">
            <a:schemeClr val="accent1"/>
          </a:effectRef>
          <a:fontRef idx="minor">
            <a:schemeClr val="tx1"/>
          </a:fontRef>
        </p:style>
      </p:cxnSp>
      <p:sp>
        <p:nvSpPr>
          <p:cNvPr id="84" name="ZoneTexte 83"/>
          <p:cNvSpPr txBox="1"/>
          <p:nvPr/>
        </p:nvSpPr>
        <p:spPr>
          <a:xfrm>
            <a:off x="508121" y="84883"/>
            <a:ext cx="7806320" cy="769441"/>
          </a:xfrm>
          <a:prstGeom prst="rect">
            <a:avLst/>
          </a:prstGeom>
          <a:noFill/>
        </p:spPr>
        <p:txBody>
          <a:bodyPr wrap="square" rtlCol="0">
            <a:spAutoFit/>
          </a:bodyPr>
          <a:lstStyle/>
          <a:p>
            <a:r>
              <a:rPr lang="fr-FR" sz="4400" dirty="0">
                <a:solidFill>
                  <a:prstClr val="white"/>
                </a:solidFill>
              </a:rPr>
              <a:t>Actualités</a:t>
            </a:r>
          </a:p>
        </p:txBody>
      </p:sp>
      <p:sp>
        <p:nvSpPr>
          <p:cNvPr id="3" name="ZoneTexte 2">
            <a:extLst>
              <a:ext uri="{FF2B5EF4-FFF2-40B4-BE49-F238E27FC236}">
                <a16:creationId xmlns:a16="http://schemas.microsoft.com/office/drawing/2014/main" id="{1010B51A-4586-4848-A2BE-FE6F8FE5C110}"/>
              </a:ext>
            </a:extLst>
          </p:cNvPr>
          <p:cNvSpPr txBox="1"/>
          <p:nvPr/>
        </p:nvSpPr>
        <p:spPr>
          <a:xfrm>
            <a:off x="386192" y="1069204"/>
            <a:ext cx="10045874" cy="646331"/>
          </a:xfrm>
          <a:prstGeom prst="rect">
            <a:avLst/>
          </a:prstGeom>
          <a:noFill/>
        </p:spPr>
        <p:txBody>
          <a:bodyPr wrap="square" rtlCol="0">
            <a:spAutoFit/>
          </a:bodyPr>
          <a:lstStyle/>
          <a:p>
            <a:endParaRPr lang="fr-FR" dirty="0">
              <a:effectLst/>
            </a:endParaRPr>
          </a:p>
          <a:p>
            <a:endParaRPr lang="fr-FR" dirty="0"/>
          </a:p>
        </p:txBody>
      </p:sp>
      <p:pic>
        <p:nvPicPr>
          <p:cNvPr id="12" name="Image 11">
            <a:extLst>
              <a:ext uri="{FF2B5EF4-FFF2-40B4-BE49-F238E27FC236}">
                <a16:creationId xmlns:a16="http://schemas.microsoft.com/office/drawing/2014/main" id="{135B5BE4-A6D9-4A7A-A92A-3A508E70B70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289175" y="4821886"/>
            <a:ext cx="2494424" cy="1240976"/>
          </a:xfrm>
          <a:prstGeom prst="rect">
            <a:avLst/>
          </a:prstGeom>
        </p:spPr>
      </p:pic>
      <p:sp>
        <p:nvSpPr>
          <p:cNvPr id="13" name="ZoneTexte 12">
            <a:extLst>
              <a:ext uri="{FF2B5EF4-FFF2-40B4-BE49-F238E27FC236}">
                <a16:creationId xmlns:a16="http://schemas.microsoft.com/office/drawing/2014/main" id="{09EC950E-5F61-4FA9-9345-20996A811C2F}"/>
              </a:ext>
            </a:extLst>
          </p:cNvPr>
          <p:cNvSpPr txBox="1"/>
          <p:nvPr/>
        </p:nvSpPr>
        <p:spPr>
          <a:xfrm>
            <a:off x="508121" y="6129352"/>
            <a:ext cx="7390356" cy="369332"/>
          </a:xfrm>
          <a:prstGeom prst="rect">
            <a:avLst/>
          </a:prstGeom>
          <a:noFill/>
        </p:spPr>
        <p:txBody>
          <a:bodyPr wrap="square" rtlCol="0">
            <a:spAutoFit/>
          </a:bodyPr>
          <a:lstStyle/>
          <a:p>
            <a:r>
              <a:rPr lang="fr-FR" dirty="0">
                <a:highlight>
                  <a:srgbClr val="FFFF00"/>
                </a:highlight>
              </a:rPr>
              <a:t>A découvrir aux JE de Poitiers !</a:t>
            </a:r>
          </a:p>
        </p:txBody>
      </p:sp>
      <p:pic>
        <p:nvPicPr>
          <p:cNvPr id="15" name="Image 14">
            <a:extLst>
              <a:ext uri="{FF2B5EF4-FFF2-40B4-BE49-F238E27FC236}">
                <a16:creationId xmlns:a16="http://schemas.microsoft.com/office/drawing/2014/main" id="{8869D833-1298-4BBE-A7D3-52BAF22446AB}"/>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08121" y="1032379"/>
            <a:ext cx="8877153" cy="5056016"/>
          </a:xfrm>
          <a:prstGeom prst="rect">
            <a:avLst/>
          </a:prstGeom>
        </p:spPr>
      </p:pic>
    </p:spTree>
    <p:extLst>
      <p:ext uri="{BB962C8B-B14F-4D97-AF65-F5344CB8AC3E}">
        <p14:creationId xmlns:p14="http://schemas.microsoft.com/office/powerpoint/2010/main" val="294136646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 name="Rectangle 78"/>
          <p:cNvSpPr/>
          <p:nvPr/>
        </p:nvSpPr>
        <p:spPr>
          <a:xfrm>
            <a:off x="1" y="-1"/>
            <a:ext cx="12192000" cy="6858001"/>
          </a:xfrm>
          <a:prstGeom prst="rect">
            <a:avLst/>
          </a:prstGeom>
          <a:solidFill>
            <a:srgbClr val="0057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solidFill>
                <a:prstClr val="white"/>
              </a:solidFill>
            </a:endParaRPr>
          </a:p>
        </p:txBody>
      </p:sp>
      <p:sp>
        <p:nvSpPr>
          <p:cNvPr id="80" name="Rectangle 79"/>
          <p:cNvSpPr/>
          <p:nvPr/>
        </p:nvSpPr>
        <p:spPr>
          <a:xfrm>
            <a:off x="386192" y="936239"/>
            <a:ext cx="11405758" cy="5572461"/>
          </a:xfrm>
          <a:prstGeom prst="rect">
            <a:avLst/>
          </a:prstGeom>
          <a:solidFill>
            <a:schemeClr val="bg1"/>
          </a:solidFill>
          <a:ln w="38100">
            <a:solidFill>
              <a:srgbClr val="D18C0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42900" indent="-342900">
              <a:buFont typeface="Courier New" panose="02070309020205020404" pitchFamily="49" charset="0"/>
              <a:buChar char="o"/>
            </a:pPr>
            <a:r>
              <a:rPr lang="fr-FR" dirty="0"/>
              <a:t>9 Limites planétaires</a:t>
            </a:r>
          </a:p>
        </p:txBody>
      </p:sp>
      <p:cxnSp>
        <p:nvCxnSpPr>
          <p:cNvPr id="83" name="Connecteur droit 82"/>
          <p:cNvCxnSpPr>
            <a:cxnSpLocks/>
          </p:cNvCxnSpPr>
          <p:nvPr/>
        </p:nvCxnSpPr>
        <p:spPr>
          <a:xfrm>
            <a:off x="3081403" y="534601"/>
            <a:ext cx="9110597" cy="0"/>
          </a:xfrm>
          <a:prstGeom prst="line">
            <a:avLst/>
          </a:prstGeom>
          <a:ln w="38100">
            <a:solidFill>
              <a:srgbClr val="D18C03"/>
            </a:solidFill>
          </a:ln>
        </p:spPr>
        <p:style>
          <a:lnRef idx="1">
            <a:schemeClr val="accent1"/>
          </a:lnRef>
          <a:fillRef idx="0">
            <a:schemeClr val="accent1"/>
          </a:fillRef>
          <a:effectRef idx="0">
            <a:schemeClr val="accent1"/>
          </a:effectRef>
          <a:fontRef idx="minor">
            <a:schemeClr val="tx1"/>
          </a:fontRef>
        </p:style>
      </p:cxnSp>
      <p:sp>
        <p:nvSpPr>
          <p:cNvPr id="84" name="ZoneTexte 83"/>
          <p:cNvSpPr txBox="1"/>
          <p:nvPr/>
        </p:nvSpPr>
        <p:spPr>
          <a:xfrm>
            <a:off x="508121" y="84883"/>
            <a:ext cx="7806320" cy="769441"/>
          </a:xfrm>
          <a:prstGeom prst="rect">
            <a:avLst/>
          </a:prstGeom>
          <a:noFill/>
        </p:spPr>
        <p:txBody>
          <a:bodyPr wrap="square" rtlCol="0">
            <a:spAutoFit/>
          </a:bodyPr>
          <a:lstStyle/>
          <a:p>
            <a:r>
              <a:rPr lang="fr-FR" sz="4400" dirty="0">
                <a:solidFill>
                  <a:prstClr val="white"/>
                </a:solidFill>
              </a:rPr>
              <a:t>Actualités</a:t>
            </a:r>
          </a:p>
        </p:txBody>
      </p:sp>
      <p:sp>
        <p:nvSpPr>
          <p:cNvPr id="3" name="ZoneTexte 2">
            <a:extLst>
              <a:ext uri="{FF2B5EF4-FFF2-40B4-BE49-F238E27FC236}">
                <a16:creationId xmlns:a16="http://schemas.microsoft.com/office/drawing/2014/main" id="{1010B51A-4586-4848-A2BE-FE6F8FE5C110}"/>
              </a:ext>
            </a:extLst>
          </p:cNvPr>
          <p:cNvSpPr txBox="1"/>
          <p:nvPr/>
        </p:nvSpPr>
        <p:spPr>
          <a:xfrm>
            <a:off x="386192" y="1069204"/>
            <a:ext cx="10045874" cy="646331"/>
          </a:xfrm>
          <a:prstGeom prst="rect">
            <a:avLst/>
          </a:prstGeom>
          <a:noFill/>
        </p:spPr>
        <p:txBody>
          <a:bodyPr wrap="square" rtlCol="0">
            <a:spAutoFit/>
          </a:bodyPr>
          <a:lstStyle/>
          <a:p>
            <a:endParaRPr lang="fr-FR" dirty="0">
              <a:effectLst/>
            </a:endParaRPr>
          </a:p>
          <a:p>
            <a:endParaRPr lang="fr-FR" dirty="0"/>
          </a:p>
        </p:txBody>
      </p:sp>
      <p:pic>
        <p:nvPicPr>
          <p:cNvPr id="4" name="Image 3">
            <a:extLst>
              <a:ext uri="{FF2B5EF4-FFF2-40B4-BE49-F238E27FC236}">
                <a16:creationId xmlns:a16="http://schemas.microsoft.com/office/drawing/2014/main" id="{55CAADA9-67B2-4953-B29A-DD9A4611F837}"/>
              </a:ext>
            </a:extLst>
          </p:cNvPr>
          <p:cNvPicPr>
            <a:picLocks noChangeAspect="1"/>
          </p:cNvPicPr>
          <p:nvPr/>
        </p:nvPicPr>
        <p:blipFill>
          <a:blip r:embed="rId3"/>
          <a:stretch>
            <a:fillRect/>
          </a:stretch>
        </p:blipFill>
        <p:spPr>
          <a:xfrm>
            <a:off x="4481083" y="284549"/>
            <a:ext cx="7324725" cy="6038850"/>
          </a:xfrm>
          <a:prstGeom prst="rect">
            <a:avLst/>
          </a:prstGeom>
        </p:spPr>
      </p:pic>
      <p:pic>
        <p:nvPicPr>
          <p:cNvPr id="1026" name="Picture 2">
            <a:extLst>
              <a:ext uri="{FF2B5EF4-FFF2-40B4-BE49-F238E27FC236}">
                <a16:creationId xmlns:a16="http://schemas.microsoft.com/office/drawing/2014/main" id="{8EEB6D1D-9EAB-40FE-9F59-DBE2EB39FDBE}"/>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86192" y="4728128"/>
            <a:ext cx="4286250" cy="828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52627100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 name="Rectangle 78"/>
          <p:cNvSpPr/>
          <p:nvPr/>
        </p:nvSpPr>
        <p:spPr>
          <a:xfrm>
            <a:off x="1" y="-1"/>
            <a:ext cx="12192000" cy="6858001"/>
          </a:xfrm>
          <a:prstGeom prst="rect">
            <a:avLst/>
          </a:prstGeom>
          <a:solidFill>
            <a:srgbClr val="0057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solidFill>
                <a:prstClr val="white"/>
              </a:solidFill>
            </a:endParaRPr>
          </a:p>
        </p:txBody>
      </p:sp>
      <p:sp>
        <p:nvSpPr>
          <p:cNvPr id="80" name="Rectangle 79"/>
          <p:cNvSpPr/>
          <p:nvPr/>
        </p:nvSpPr>
        <p:spPr>
          <a:xfrm>
            <a:off x="386192" y="936239"/>
            <a:ext cx="11405758" cy="5572461"/>
          </a:xfrm>
          <a:prstGeom prst="rect">
            <a:avLst/>
          </a:prstGeom>
          <a:solidFill>
            <a:schemeClr val="bg1"/>
          </a:solidFill>
          <a:ln w="38100">
            <a:solidFill>
              <a:srgbClr val="D18C0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42900" indent="-342900">
              <a:buFont typeface="Courier New" panose="02070309020205020404" pitchFamily="49" charset="0"/>
              <a:buChar char="o"/>
            </a:pPr>
            <a:r>
              <a:rPr lang="fr-FR" dirty="0"/>
              <a:t>9 Limites planétaires</a:t>
            </a:r>
          </a:p>
        </p:txBody>
      </p:sp>
      <p:cxnSp>
        <p:nvCxnSpPr>
          <p:cNvPr id="83" name="Connecteur droit 82"/>
          <p:cNvCxnSpPr>
            <a:cxnSpLocks/>
          </p:cNvCxnSpPr>
          <p:nvPr/>
        </p:nvCxnSpPr>
        <p:spPr>
          <a:xfrm>
            <a:off x="3081403" y="534601"/>
            <a:ext cx="9110597" cy="0"/>
          </a:xfrm>
          <a:prstGeom prst="line">
            <a:avLst/>
          </a:prstGeom>
          <a:ln w="38100">
            <a:solidFill>
              <a:srgbClr val="D18C03"/>
            </a:solidFill>
          </a:ln>
        </p:spPr>
        <p:style>
          <a:lnRef idx="1">
            <a:schemeClr val="accent1"/>
          </a:lnRef>
          <a:fillRef idx="0">
            <a:schemeClr val="accent1"/>
          </a:fillRef>
          <a:effectRef idx="0">
            <a:schemeClr val="accent1"/>
          </a:effectRef>
          <a:fontRef idx="minor">
            <a:schemeClr val="tx1"/>
          </a:fontRef>
        </p:style>
      </p:cxnSp>
      <p:sp>
        <p:nvSpPr>
          <p:cNvPr id="84" name="ZoneTexte 83"/>
          <p:cNvSpPr txBox="1"/>
          <p:nvPr/>
        </p:nvSpPr>
        <p:spPr>
          <a:xfrm>
            <a:off x="508121" y="84883"/>
            <a:ext cx="7806320" cy="769441"/>
          </a:xfrm>
          <a:prstGeom prst="rect">
            <a:avLst/>
          </a:prstGeom>
          <a:noFill/>
        </p:spPr>
        <p:txBody>
          <a:bodyPr wrap="square" rtlCol="0">
            <a:spAutoFit/>
          </a:bodyPr>
          <a:lstStyle/>
          <a:p>
            <a:r>
              <a:rPr lang="fr-FR" sz="4400" dirty="0">
                <a:solidFill>
                  <a:prstClr val="white"/>
                </a:solidFill>
              </a:rPr>
              <a:t>Actualités</a:t>
            </a:r>
          </a:p>
        </p:txBody>
      </p:sp>
      <p:sp>
        <p:nvSpPr>
          <p:cNvPr id="3" name="ZoneTexte 2">
            <a:extLst>
              <a:ext uri="{FF2B5EF4-FFF2-40B4-BE49-F238E27FC236}">
                <a16:creationId xmlns:a16="http://schemas.microsoft.com/office/drawing/2014/main" id="{1010B51A-4586-4848-A2BE-FE6F8FE5C110}"/>
              </a:ext>
            </a:extLst>
          </p:cNvPr>
          <p:cNvSpPr txBox="1"/>
          <p:nvPr/>
        </p:nvSpPr>
        <p:spPr>
          <a:xfrm>
            <a:off x="386192" y="1069204"/>
            <a:ext cx="10045874" cy="646331"/>
          </a:xfrm>
          <a:prstGeom prst="rect">
            <a:avLst/>
          </a:prstGeom>
          <a:noFill/>
        </p:spPr>
        <p:txBody>
          <a:bodyPr wrap="square" rtlCol="0">
            <a:spAutoFit/>
          </a:bodyPr>
          <a:lstStyle/>
          <a:p>
            <a:endParaRPr lang="fr-FR" dirty="0">
              <a:effectLst/>
            </a:endParaRPr>
          </a:p>
          <a:p>
            <a:endParaRPr lang="fr-FR" dirty="0"/>
          </a:p>
        </p:txBody>
      </p:sp>
      <p:pic>
        <p:nvPicPr>
          <p:cNvPr id="5" name="Image 4">
            <a:extLst>
              <a:ext uri="{FF2B5EF4-FFF2-40B4-BE49-F238E27FC236}">
                <a16:creationId xmlns:a16="http://schemas.microsoft.com/office/drawing/2014/main" id="{01C1D987-264B-4E62-A29C-23FABC131C1C}"/>
              </a:ext>
            </a:extLst>
          </p:cNvPr>
          <p:cNvPicPr>
            <a:picLocks noChangeAspect="1"/>
          </p:cNvPicPr>
          <p:nvPr/>
        </p:nvPicPr>
        <p:blipFill>
          <a:blip r:embed="rId3"/>
          <a:stretch>
            <a:fillRect/>
          </a:stretch>
        </p:blipFill>
        <p:spPr>
          <a:xfrm>
            <a:off x="508121" y="984320"/>
            <a:ext cx="10429875" cy="4610100"/>
          </a:xfrm>
          <a:prstGeom prst="rect">
            <a:avLst/>
          </a:prstGeom>
        </p:spPr>
      </p:pic>
    </p:spTree>
    <p:extLst>
      <p:ext uri="{BB962C8B-B14F-4D97-AF65-F5344CB8AC3E}">
        <p14:creationId xmlns:p14="http://schemas.microsoft.com/office/powerpoint/2010/main" val="378739926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 name="Rectangle 78"/>
          <p:cNvSpPr/>
          <p:nvPr/>
        </p:nvSpPr>
        <p:spPr>
          <a:xfrm>
            <a:off x="1" y="-1"/>
            <a:ext cx="12192000" cy="6858001"/>
          </a:xfrm>
          <a:prstGeom prst="rect">
            <a:avLst/>
          </a:prstGeom>
          <a:solidFill>
            <a:srgbClr val="0057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80" name="Rectangle 79"/>
          <p:cNvSpPr/>
          <p:nvPr/>
        </p:nvSpPr>
        <p:spPr>
          <a:xfrm>
            <a:off x="386192" y="925353"/>
            <a:ext cx="11405758" cy="5572461"/>
          </a:xfrm>
          <a:prstGeom prst="rect">
            <a:avLst/>
          </a:prstGeom>
          <a:solidFill>
            <a:schemeClr val="bg1"/>
          </a:solidFill>
          <a:ln w="38100">
            <a:solidFill>
              <a:srgbClr val="D18C0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42900" marR="0" lvl="0" indent="-342900" algn="l" defTabSz="914400" rtl="0" eaLnBrk="1" fontAlgn="auto" latinLnBrk="0" hangingPunct="1">
              <a:lnSpc>
                <a:spcPct val="100000"/>
              </a:lnSpc>
              <a:spcBef>
                <a:spcPts val="0"/>
              </a:spcBef>
              <a:spcAft>
                <a:spcPts val="0"/>
              </a:spcAft>
              <a:buClrTx/>
              <a:buSzTx/>
              <a:buFont typeface="Courier New" panose="02070309020205020404" pitchFamily="49" charset="0"/>
              <a:buChar char="o"/>
              <a:tabLst/>
              <a:defRPr/>
            </a:pPr>
            <a:r>
              <a:rPr kumimoji="0" lang="fr-FR" sz="18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9 Limites planétaires</a:t>
            </a:r>
          </a:p>
        </p:txBody>
      </p:sp>
      <p:cxnSp>
        <p:nvCxnSpPr>
          <p:cNvPr id="83" name="Connecteur droit 82"/>
          <p:cNvCxnSpPr>
            <a:cxnSpLocks/>
          </p:cNvCxnSpPr>
          <p:nvPr/>
        </p:nvCxnSpPr>
        <p:spPr>
          <a:xfrm>
            <a:off x="4090737" y="534602"/>
            <a:ext cx="8101263" cy="0"/>
          </a:xfrm>
          <a:prstGeom prst="line">
            <a:avLst/>
          </a:prstGeom>
          <a:ln w="38100">
            <a:solidFill>
              <a:srgbClr val="D18C03"/>
            </a:solidFill>
          </a:ln>
        </p:spPr>
        <p:style>
          <a:lnRef idx="1">
            <a:schemeClr val="accent1"/>
          </a:lnRef>
          <a:fillRef idx="0">
            <a:schemeClr val="accent1"/>
          </a:fillRef>
          <a:effectRef idx="0">
            <a:schemeClr val="accent1"/>
          </a:effectRef>
          <a:fontRef idx="minor">
            <a:schemeClr val="tx1"/>
          </a:fontRef>
        </p:style>
      </p:cxnSp>
      <p:sp>
        <p:nvSpPr>
          <p:cNvPr id="84" name="ZoneTexte 83"/>
          <p:cNvSpPr txBox="1"/>
          <p:nvPr/>
        </p:nvSpPr>
        <p:spPr>
          <a:xfrm>
            <a:off x="508121" y="84883"/>
            <a:ext cx="7806320" cy="76944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44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Actualités</a:t>
            </a:r>
          </a:p>
        </p:txBody>
      </p:sp>
      <p:sp>
        <p:nvSpPr>
          <p:cNvPr id="25" name="ZoneTexte 24">
            <a:extLst>
              <a:ext uri="{FF2B5EF4-FFF2-40B4-BE49-F238E27FC236}">
                <a16:creationId xmlns:a16="http://schemas.microsoft.com/office/drawing/2014/main" id="{CC7EBB6F-B8F6-4CEA-99D2-2F97880F2F08}"/>
              </a:ext>
            </a:extLst>
          </p:cNvPr>
          <p:cNvSpPr txBox="1"/>
          <p:nvPr/>
        </p:nvSpPr>
        <p:spPr>
          <a:xfrm>
            <a:off x="4090737" y="1069206"/>
            <a:ext cx="6918158" cy="280076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3200" b="1" i="0" u="none" strike="noStrike" kern="1200" cap="none" spc="0" normalizeH="0" baseline="0" noProof="0" dirty="0">
                <a:ln>
                  <a:noFill/>
                </a:ln>
                <a:solidFill>
                  <a:srgbClr val="003D88"/>
                </a:solidFill>
                <a:effectLst/>
                <a:uLnTx/>
                <a:uFillTx/>
                <a:latin typeface="Calibri" panose="020F0502020204030204"/>
                <a:ea typeface="+mn-ea"/>
                <a:cs typeface="+mn-cs"/>
              </a:rPr>
              <a:t>Entreprises : Sociétés à mission</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pic>
        <p:nvPicPr>
          <p:cNvPr id="4" name="Image 3">
            <a:extLst>
              <a:ext uri="{FF2B5EF4-FFF2-40B4-BE49-F238E27FC236}">
                <a16:creationId xmlns:a16="http://schemas.microsoft.com/office/drawing/2014/main" id="{13D4FE71-28AF-4786-95DF-A11BA19F284C}"/>
              </a:ext>
            </a:extLst>
          </p:cNvPr>
          <p:cNvPicPr>
            <a:picLocks noChangeAspect="1"/>
          </p:cNvPicPr>
          <p:nvPr/>
        </p:nvPicPr>
        <p:blipFill rotWithShape="1">
          <a:blip r:embed="rId3"/>
          <a:srcRect r="56649"/>
          <a:stretch/>
        </p:blipFill>
        <p:spPr>
          <a:xfrm>
            <a:off x="10658780" y="1023297"/>
            <a:ext cx="991012" cy="857250"/>
          </a:xfrm>
          <a:prstGeom prst="rect">
            <a:avLst/>
          </a:prstGeom>
        </p:spPr>
      </p:pic>
      <p:pic>
        <p:nvPicPr>
          <p:cNvPr id="6" name="Image 5">
            <a:extLst>
              <a:ext uri="{FF2B5EF4-FFF2-40B4-BE49-F238E27FC236}">
                <a16:creationId xmlns:a16="http://schemas.microsoft.com/office/drawing/2014/main" id="{FF376EA2-B99F-44A3-B8FA-1DAF120A869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91121" y="1069206"/>
            <a:ext cx="3548529" cy="3324475"/>
          </a:xfrm>
          <a:prstGeom prst="rect">
            <a:avLst/>
          </a:prstGeom>
        </p:spPr>
      </p:pic>
      <p:sp>
        <p:nvSpPr>
          <p:cNvPr id="7" name="ZoneTexte 6">
            <a:extLst>
              <a:ext uri="{FF2B5EF4-FFF2-40B4-BE49-F238E27FC236}">
                <a16:creationId xmlns:a16="http://schemas.microsoft.com/office/drawing/2014/main" id="{79F70A24-4BFD-4910-9838-A49E8E7E1C26}"/>
              </a:ext>
            </a:extLst>
          </p:cNvPr>
          <p:cNvSpPr txBox="1"/>
          <p:nvPr/>
        </p:nvSpPr>
        <p:spPr>
          <a:xfrm>
            <a:off x="4217658" y="1880547"/>
            <a:ext cx="7177427" cy="230832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800" b="0" i="1" u="none" strike="noStrike" kern="1200" cap="none" spc="0" normalizeH="0" baseline="0" noProof="0" dirty="0">
                <a:ln>
                  <a:noFill/>
                </a:ln>
                <a:solidFill>
                  <a:prstClr val="black"/>
                </a:solidFill>
                <a:effectLst/>
                <a:uLnTx/>
                <a:uFillTx/>
                <a:latin typeface="Calibri" panose="020F0502020204030204"/>
                <a:ea typeface="+mn-ea"/>
                <a:cs typeface="+mn-cs"/>
              </a:rPr>
              <a:t>« Une société à mission est une </a:t>
            </a:r>
            <a:r>
              <a:rPr kumimoji="0" lang="fr-FR" sz="1800" b="1" i="1" u="none" strike="noStrike" kern="1200" cap="none" spc="0" normalizeH="0" baseline="0" noProof="0" dirty="0">
                <a:ln>
                  <a:noFill/>
                </a:ln>
                <a:solidFill>
                  <a:prstClr val="black"/>
                </a:solidFill>
                <a:effectLst/>
                <a:uLnTx/>
                <a:uFillTx/>
                <a:latin typeface="Calibri" panose="020F0502020204030204"/>
                <a:ea typeface="+mn-ea"/>
                <a:cs typeface="+mn-cs"/>
              </a:rPr>
              <a:t>entreprise commerciale </a:t>
            </a:r>
            <a:r>
              <a:rPr kumimoji="0" lang="fr-FR" sz="1800" b="0" i="1" u="none" strike="noStrike" kern="1200" cap="none" spc="0" normalizeH="0" baseline="0" noProof="0" dirty="0">
                <a:ln>
                  <a:noFill/>
                </a:ln>
                <a:solidFill>
                  <a:prstClr val="black"/>
                </a:solidFill>
                <a:effectLst/>
                <a:uLnTx/>
                <a:uFillTx/>
                <a:latin typeface="Calibri" panose="020F0502020204030204"/>
                <a:ea typeface="+mn-ea"/>
                <a:cs typeface="+mn-cs"/>
              </a:rPr>
              <a:t>qui s'est dotée d'une </a:t>
            </a:r>
            <a:r>
              <a:rPr kumimoji="0" lang="fr-FR" sz="1800" b="1" i="1" u="none" strike="noStrike" kern="1200" cap="none" spc="0" normalizeH="0" baseline="0" noProof="0" dirty="0">
                <a:ln>
                  <a:noFill/>
                </a:ln>
                <a:solidFill>
                  <a:prstClr val="black"/>
                </a:solidFill>
                <a:effectLst/>
                <a:uLnTx/>
                <a:uFillTx/>
                <a:latin typeface="Calibri" panose="020F0502020204030204"/>
                <a:ea typeface="+mn-ea"/>
                <a:cs typeface="+mn-cs"/>
              </a:rPr>
              <a:t>raison d'être </a:t>
            </a:r>
            <a:r>
              <a:rPr kumimoji="0" lang="fr-FR" sz="1800" b="0" i="1" u="none" strike="noStrike" kern="1200" cap="none" spc="0" normalizeH="0" baseline="0" noProof="0" dirty="0">
                <a:ln>
                  <a:noFill/>
                </a:ln>
                <a:solidFill>
                  <a:prstClr val="black"/>
                </a:solidFill>
                <a:effectLst/>
                <a:uLnTx/>
                <a:uFillTx/>
                <a:latin typeface="Calibri" panose="020F0502020204030204"/>
                <a:ea typeface="+mn-ea"/>
                <a:cs typeface="+mn-cs"/>
              </a:rPr>
              <a:t>intégrant </a:t>
            </a:r>
            <a:r>
              <a:rPr kumimoji="0" lang="fr-FR" sz="1800" b="1" i="1" u="none" strike="noStrike" kern="1200" cap="none" spc="0" normalizeH="0" baseline="0" noProof="0" dirty="0">
                <a:ln>
                  <a:noFill/>
                </a:ln>
                <a:solidFill>
                  <a:prstClr val="black"/>
                </a:solidFill>
                <a:effectLst/>
                <a:uLnTx/>
                <a:uFillTx/>
                <a:latin typeface="Calibri" panose="020F0502020204030204"/>
                <a:ea typeface="+mn-ea"/>
                <a:cs typeface="+mn-cs"/>
              </a:rPr>
              <a:t>la prise en compte des impacts sociaux, sociétaux et environnementaux</a:t>
            </a:r>
            <a:r>
              <a:rPr kumimoji="0" lang="fr-FR" sz="1800" b="0" i="1" u="none" strike="noStrike" kern="1200" cap="none" spc="0" normalizeH="0" baseline="0" noProof="0" dirty="0">
                <a:ln>
                  <a:noFill/>
                </a:ln>
                <a:solidFill>
                  <a:prstClr val="black"/>
                </a:solidFill>
                <a:effectLst/>
                <a:uLnTx/>
                <a:uFillTx/>
                <a:latin typeface="Calibri" panose="020F0502020204030204"/>
                <a:ea typeface="+mn-ea"/>
                <a:cs typeface="+mn-cs"/>
              </a:rPr>
              <a:t>. La raison d'être doit intégrer un ou plusieurs de ces objectifs.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1"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800" b="0" i="1" u="none" strike="noStrike" kern="1200" cap="none" spc="0" normalizeH="0" baseline="0" noProof="0" dirty="0">
                <a:ln>
                  <a:noFill/>
                </a:ln>
                <a:solidFill>
                  <a:prstClr val="black"/>
                </a:solidFill>
                <a:effectLst/>
                <a:uLnTx/>
                <a:uFillTx/>
                <a:latin typeface="Calibri" panose="020F0502020204030204"/>
                <a:ea typeface="+mn-ea"/>
                <a:cs typeface="+mn-cs"/>
              </a:rPr>
              <a:t>« La finalité d'une société à missions est de </a:t>
            </a:r>
            <a:r>
              <a:rPr kumimoji="0" lang="fr-FR" sz="1800" b="1" i="1" u="none" strike="noStrike" kern="1200" cap="none" spc="0" normalizeH="0" baseline="0" noProof="0" dirty="0">
                <a:ln>
                  <a:noFill/>
                </a:ln>
                <a:solidFill>
                  <a:prstClr val="black"/>
                </a:solidFill>
                <a:effectLst/>
                <a:uLnTx/>
                <a:uFillTx/>
                <a:latin typeface="Calibri" panose="020F0502020204030204"/>
                <a:ea typeface="+mn-ea"/>
                <a:cs typeface="+mn-cs"/>
              </a:rPr>
              <a:t>concilier la recherche de la performance économique avec la contribution à l'intérêt général</a:t>
            </a:r>
            <a:r>
              <a:rPr kumimoji="0" lang="fr-FR" sz="1800" b="0" i="1" u="none" strike="noStrike" kern="1200" cap="none" spc="0" normalizeH="0" baseline="0" noProof="0" dirty="0">
                <a:ln>
                  <a:noFill/>
                </a:ln>
                <a:solidFill>
                  <a:prstClr val="black"/>
                </a:solidFill>
                <a:effectLst/>
                <a:uLnTx/>
                <a:uFillTx/>
                <a:latin typeface="Calibri" panose="020F0502020204030204"/>
                <a:ea typeface="+mn-ea"/>
                <a:cs typeface="+mn-cs"/>
              </a:rPr>
              <a:t>.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1"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06683363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0"/>
            <a:ext cx="12192000" cy="6858000"/>
          </a:xfrm>
          <a:prstGeom prst="rect">
            <a:avLst/>
          </a:prstGeom>
          <a:solidFill>
            <a:srgbClr val="F4F4F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6" name="Rectangle 5"/>
          <p:cNvSpPr/>
          <p:nvPr/>
        </p:nvSpPr>
        <p:spPr>
          <a:xfrm>
            <a:off x="6080289" y="0"/>
            <a:ext cx="6111711" cy="6858000"/>
          </a:xfrm>
          <a:prstGeom prst="rect">
            <a:avLst/>
          </a:prstGeom>
          <a:solidFill>
            <a:srgbClr val="005782"/>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fr-FR"/>
          </a:p>
        </p:txBody>
      </p:sp>
      <p:sp>
        <p:nvSpPr>
          <p:cNvPr id="8" name="Rectangle 7"/>
          <p:cNvSpPr/>
          <p:nvPr/>
        </p:nvSpPr>
        <p:spPr>
          <a:xfrm>
            <a:off x="0" y="0"/>
            <a:ext cx="12192000" cy="6858000"/>
          </a:xfrm>
          <a:prstGeom prst="rect">
            <a:avLst/>
          </a:prstGeom>
          <a:solidFill>
            <a:srgbClr val="005782"/>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fr-FR"/>
          </a:p>
        </p:txBody>
      </p:sp>
      <p:sp>
        <p:nvSpPr>
          <p:cNvPr id="10" name="Rectangle 9"/>
          <p:cNvSpPr/>
          <p:nvPr/>
        </p:nvSpPr>
        <p:spPr>
          <a:xfrm>
            <a:off x="386192" y="346330"/>
            <a:ext cx="11388192" cy="616533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15" name="Rectangle 14"/>
          <p:cNvSpPr/>
          <p:nvPr/>
        </p:nvSpPr>
        <p:spPr>
          <a:xfrm>
            <a:off x="-18143" y="863775"/>
            <a:ext cx="12192000" cy="923330"/>
          </a:xfrm>
          <a:prstGeom prst="rect">
            <a:avLst/>
          </a:prstGeom>
          <a:ln>
            <a:noFill/>
          </a:ln>
        </p:spPr>
        <p:txBody>
          <a:bodyPr wrap="square" lIns="91440" tIns="45720" rIns="91440" bIns="45720" anchor="t">
            <a:spAutoFit/>
          </a:bodyPr>
          <a:lstStyle/>
          <a:p>
            <a:pPr algn="ctr"/>
            <a:r>
              <a:rPr lang="fr-FR" sz="5400" i="0" u="none" strike="noStrike" dirty="0">
                <a:solidFill>
                  <a:srgbClr val="D18C03"/>
                </a:solidFill>
                <a:effectLst/>
                <a:latin typeface="Calibri"/>
                <a:ea typeface="Calibri"/>
                <a:cs typeface="Calibri"/>
              </a:rPr>
              <a:t>Accueil</a:t>
            </a:r>
          </a:p>
        </p:txBody>
      </p:sp>
      <p:cxnSp>
        <p:nvCxnSpPr>
          <p:cNvPr id="12" name="Connecteur droit 11"/>
          <p:cNvCxnSpPr/>
          <p:nvPr/>
        </p:nvCxnSpPr>
        <p:spPr>
          <a:xfrm>
            <a:off x="2047203" y="674927"/>
            <a:ext cx="8229600" cy="0"/>
          </a:xfrm>
          <a:prstGeom prst="line">
            <a:avLst/>
          </a:prstGeom>
          <a:ln w="38100">
            <a:solidFill>
              <a:srgbClr val="D18C03"/>
            </a:solidFill>
          </a:ln>
        </p:spPr>
        <p:style>
          <a:lnRef idx="1">
            <a:schemeClr val="accent1"/>
          </a:lnRef>
          <a:fillRef idx="0">
            <a:schemeClr val="accent1"/>
          </a:fillRef>
          <a:effectRef idx="0">
            <a:schemeClr val="accent1"/>
          </a:effectRef>
          <a:fontRef idx="minor">
            <a:schemeClr val="tx1"/>
          </a:fontRef>
        </p:style>
      </p:cxnSp>
      <p:cxnSp>
        <p:nvCxnSpPr>
          <p:cNvPr id="13" name="Connecteur droit 12"/>
          <p:cNvCxnSpPr/>
          <p:nvPr/>
        </p:nvCxnSpPr>
        <p:spPr>
          <a:xfrm>
            <a:off x="1965489" y="1946264"/>
            <a:ext cx="8229600" cy="0"/>
          </a:xfrm>
          <a:prstGeom prst="line">
            <a:avLst/>
          </a:prstGeom>
          <a:ln w="38100">
            <a:solidFill>
              <a:srgbClr val="D18C03"/>
            </a:solidFill>
          </a:ln>
        </p:spPr>
        <p:style>
          <a:lnRef idx="1">
            <a:schemeClr val="accent1"/>
          </a:lnRef>
          <a:fillRef idx="0">
            <a:schemeClr val="accent1"/>
          </a:fillRef>
          <a:effectRef idx="0">
            <a:schemeClr val="accent1"/>
          </a:effectRef>
          <a:fontRef idx="minor">
            <a:schemeClr val="tx1"/>
          </a:fontRef>
        </p:style>
      </p:cxnSp>
      <p:pic>
        <p:nvPicPr>
          <p:cNvPr id="3" name="Image 2">
            <a:extLst>
              <a:ext uri="{FF2B5EF4-FFF2-40B4-BE49-F238E27FC236}">
                <a16:creationId xmlns:a16="http://schemas.microsoft.com/office/drawing/2014/main" id="{DE418AC8-3EBA-41BA-B131-6F4A620D05C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404245" y="2105424"/>
            <a:ext cx="5907263" cy="4371374"/>
          </a:xfrm>
          <a:prstGeom prst="rect">
            <a:avLst/>
          </a:prstGeom>
        </p:spPr>
      </p:pic>
    </p:spTree>
    <p:extLst>
      <p:ext uri="{BB962C8B-B14F-4D97-AF65-F5344CB8AC3E}">
        <p14:creationId xmlns:p14="http://schemas.microsoft.com/office/powerpoint/2010/main" val="378328830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 name="Rectangle 78"/>
          <p:cNvSpPr/>
          <p:nvPr/>
        </p:nvSpPr>
        <p:spPr>
          <a:xfrm>
            <a:off x="1" y="-1"/>
            <a:ext cx="12192000" cy="6858001"/>
          </a:xfrm>
          <a:prstGeom prst="rect">
            <a:avLst/>
          </a:prstGeom>
          <a:solidFill>
            <a:srgbClr val="0057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80" name="Rectangle 79"/>
          <p:cNvSpPr/>
          <p:nvPr/>
        </p:nvSpPr>
        <p:spPr>
          <a:xfrm>
            <a:off x="386192" y="925353"/>
            <a:ext cx="11405758" cy="5572461"/>
          </a:xfrm>
          <a:prstGeom prst="rect">
            <a:avLst/>
          </a:prstGeom>
          <a:solidFill>
            <a:schemeClr val="bg1"/>
          </a:solidFill>
          <a:ln w="38100">
            <a:solidFill>
              <a:srgbClr val="D18C0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42900" marR="0" lvl="0" indent="-342900" algn="l" defTabSz="914400" rtl="0" eaLnBrk="1" fontAlgn="auto" latinLnBrk="0" hangingPunct="1">
              <a:lnSpc>
                <a:spcPct val="100000"/>
              </a:lnSpc>
              <a:spcBef>
                <a:spcPts val="0"/>
              </a:spcBef>
              <a:spcAft>
                <a:spcPts val="0"/>
              </a:spcAft>
              <a:buClrTx/>
              <a:buSzTx/>
              <a:buFont typeface="Courier New" panose="02070309020205020404" pitchFamily="49" charset="0"/>
              <a:buChar char="o"/>
              <a:tabLst/>
              <a:defRPr/>
            </a:pPr>
            <a:r>
              <a:rPr kumimoji="0" lang="fr-FR" sz="18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9 Limites planétaires</a:t>
            </a:r>
          </a:p>
        </p:txBody>
      </p:sp>
      <p:cxnSp>
        <p:nvCxnSpPr>
          <p:cNvPr id="83" name="Connecteur droit 82"/>
          <p:cNvCxnSpPr>
            <a:cxnSpLocks/>
          </p:cNvCxnSpPr>
          <p:nvPr/>
        </p:nvCxnSpPr>
        <p:spPr>
          <a:xfrm>
            <a:off x="4090737" y="534602"/>
            <a:ext cx="8101263" cy="0"/>
          </a:xfrm>
          <a:prstGeom prst="line">
            <a:avLst/>
          </a:prstGeom>
          <a:ln w="38100">
            <a:solidFill>
              <a:srgbClr val="D18C03"/>
            </a:solidFill>
          </a:ln>
        </p:spPr>
        <p:style>
          <a:lnRef idx="1">
            <a:schemeClr val="accent1"/>
          </a:lnRef>
          <a:fillRef idx="0">
            <a:schemeClr val="accent1"/>
          </a:fillRef>
          <a:effectRef idx="0">
            <a:schemeClr val="accent1"/>
          </a:effectRef>
          <a:fontRef idx="minor">
            <a:schemeClr val="tx1"/>
          </a:fontRef>
        </p:style>
      </p:cxnSp>
      <p:sp>
        <p:nvSpPr>
          <p:cNvPr id="84" name="ZoneTexte 83"/>
          <p:cNvSpPr txBox="1"/>
          <p:nvPr/>
        </p:nvSpPr>
        <p:spPr>
          <a:xfrm>
            <a:off x="508121" y="84883"/>
            <a:ext cx="7806320" cy="76944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44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Actualités</a:t>
            </a:r>
          </a:p>
        </p:txBody>
      </p:sp>
      <p:pic>
        <p:nvPicPr>
          <p:cNvPr id="3" name="Image 2">
            <a:extLst>
              <a:ext uri="{FF2B5EF4-FFF2-40B4-BE49-F238E27FC236}">
                <a16:creationId xmlns:a16="http://schemas.microsoft.com/office/drawing/2014/main" id="{675639AF-AA27-4FD4-A580-A7CB8AF5A4EB}"/>
              </a:ext>
            </a:extLst>
          </p:cNvPr>
          <p:cNvPicPr>
            <a:picLocks noChangeAspect="1"/>
          </p:cNvPicPr>
          <p:nvPr/>
        </p:nvPicPr>
        <p:blipFill>
          <a:blip r:embed="rId3"/>
          <a:stretch>
            <a:fillRect/>
          </a:stretch>
        </p:blipFill>
        <p:spPr>
          <a:xfrm>
            <a:off x="660338" y="3344510"/>
            <a:ext cx="4200525" cy="1343025"/>
          </a:xfrm>
          <a:prstGeom prst="rect">
            <a:avLst/>
          </a:prstGeom>
        </p:spPr>
      </p:pic>
      <p:pic>
        <p:nvPicPr>
          <p:cNvPr id="8" name="Image 7">
            <a:extLst>
              <a:ext uri="{FF2B5EF4-FFF2-40B4-BE49-F238E27FC236}">
                <a16:creationId xmlns:a16="http://schemas.microsoft.com/office/drawing/2014/main" id="{4759C63D-FD3E-429D-BEC8-504E9E3A910E}"/>
              </a:ext>
            </a:extLst>
          </p:cNvPr>
          <p:cNvPicPr>
            <a:picLocks noChangeAspect="1"/>
          </p:cNvPicPr>
          <p:nvPr/>
        </p:nvPicPr>
        <p:blipFill>
          <a:blip r:embed="rId4"/>
          <a:stretch>
            <a:fillRect/>
          </a:stretch>
        </p:blipFill>
        <p:spPr>
          <a:xfrm>
            <a:off x="5621805" y="534602"/>
            <a:ext cx="5362575" cy="5934075"/>
          </a:xfrm>
          <a:prstGeom prst="rect">
            <a:avLst/>
          </a:prstGeom>
        </p:spPr>
      </p:pic>
      <p:pic>
        <p:nvPicPr>
          <p:cNvPr id="14" name="Picture 2">
            <a:extLst>
              <a:ext uri="{FF2B5EF4-FFF2-40B4-BE49-F238E27FC236}">
                <a16:creationId xmlns:a16="http://schemas.microsoft.com/office/drawing/2014/main" id="{13093E69-4A9F-4B77-92CB-5557BC6242CA}"/>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08121" y="1720594"/>
            <a:ext cx="4286250" cy="828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1975685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 name="Rectangle 78"/>
          <p:cNvSpPr/>
          <p:nvPr/>
        </p:nvSpPr>
        <p:spPr>
          <a:xfrm>
            <a:off x="1" y="-1"/>
            <a:ext cx="12192000" cy="6858001"/>
          </a:xfrm>
          <a:prstGeom prst="rect">
            <a:avLst/>
          </a:prstGeom>
          <a:solidFill>
            <a:srgbClr val="0057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80" name="Rectangle 79"/>
          <p:cNvSpPr/>
          <p:nvPr/>
        </p:nvSpPr>
        <p:spPr>
          <a:xfrm>
            <a:off x="386192" y="925353"/>
            <a:ext cx="11405758" cy="5572461"/>
          </a:xfrm>
          <a:prstGeom prst="rect">
            <a:avLst/>
          </a:prstGeom>
          <a:solidFill>
            <a:schemeClr val="bg1"/>
          </a:solidFill>
          <a:ln w="38100">
            <a:solidFill>
              <a:srgbClr val="D18C0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42900" marR="0" lvl="0" indent="-342900" algn="l" defTabSz="914400" rtl="0" eaLnBrk="1" fontAlgn="auto" latinLnBrk="0" hangingPunct="1">
              <a:lnSpc>
                <a:spcPct val="100000"/>
              </a:lnSpc>
              <a:spcBef>
                <a:spcPts val="0"/>
              </a:spcBef>
              <a:spcAft>
                <a:spcPts val="0"/>
              </a:spcAft>
              <a:buClrTx/>
              <a:buSzTx/>
              <a:buFont typeface="Courier New" panose="02070309020205020404" pitchFamily="49" charset="0"/>
              <a:buChar char="o"/>
              <a:tabLst/>
              <a:defRPr/>
            </a:pPr>
            <a:r>
              <a:rPr kumimoji="0" lang="fr-FR" sz="18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9 Limites planétaires</a:t>
            </a:r>
          </a:p>
        </p:txBody>
      </p:sp>
      <p:cxnSp>
        <p:nvCxnSpPr>
          <p:cNvPr id="83" name="Connecteur droit 82"/>
          <p:cNvCxnSpPr>
            <a:cxnSpLocks/>
          </p:cNvCxnSpPr>
          <p:nvPr/>
        </p:nvCxnSpPr>
        <p:spPr>
          <a:xfrm>
            <a:off x="4090737" y="534602"/>
            <a:ext cx="8101263" cy="0"/>
          </a:xfrm>
          <a:prstGeom prst="line">
            <a:avLst/>
          </a:prstGeom>
          <a:ln w="38100">
            <a:solidFill>
              <a:srgbClr val="D18C03"/>
            </a:solidFill>
          </a:ln>
        </p:spPr>
        <p:style>
          <a:lnRef idx="1">
            <a:schemeClr val="accent1"/>
          </a:lnRef>
          <a:fillRef idx="0">
            <a:schemeClr val="accent1"/>
          </a:fillRef>
          <a:effectRef idx="0">
            <a:schemeClr val="accent1"/>
          </a:effectRef>
          <a:fontRef idx="minor">
            <a:schemeClr val="tx1"/>
          </a:fontRef>
        </p:style>
      </p:cxnSp>
      <p:sp>
        <p:nvSpPr>
          <p:cNvPr id="84" name="ZoneTexte 83"/>
          <p:cNvSpPr txBox="1"/>
          <p:nvPr/>
        </p:nvSpPr>
        <p:spPr>
          <a:xfrm>
            <a:off x="508121" y="84883"/>
            <a:ext cx="7806320" cy="76944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44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Actualités</a:t>
            </a:r>
          </a:p>
        </p:txBody>
      </p:sp>
      <p:pic>
        <p:nvPicPr>
          <p:cNvPr id="4" name="Image 3">
            <a:extLst>
              <a:ext uri="{FF2B5EF4-FFF2-40B4-BE49-F238E27FC236}">
                <a16:creationId xmlns:a16="http://schemas.microsoft.com/office/drawing/2014/main" id="{BD1EDE62-DAFE-47F5-821F-696DC509223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55424" y="1388928"/>
            <a:ext cx="3432739" cy="1855314"/>
          </a:xfrm>
          <a:prstGeom prst="rect">
            <a:avLst/>
          </a:prstGeom>
        </p:spPr>
      </p:pic>
      <p:sp>
        <p:nvSpPr>
          <p:cNvPr id="5" name="ZoneTexte 4">
            <a:extLst>
              <a:ext uri="{FF2B5EF4-FFF2-40B4-BE49-F238E27FC236}">
                <a16:creationId xmlns:a16="http://schemas.microsoft.com/office/drawing/2014/main" id="{699B95B9-5ECE-46D2-80EA-87263426ABBB}"/>
              </a:ext>
            </a:extLst>
          </p:cNvPr>
          <p:cNvSpPr txBox="1"/>
          <p:nvPr/>
        </p:nvSpPr>
        <p:spPr>
          <a:xfrm>
            <a:off x="1463240" y="4317030"/>
            <a:ext cx="2217106" cy="369332"/>
          </a:xfrm>
          <a:prstGeom prst="rect">
            <a:avLst/>
          </a:prstGeom>
          <a:noFill/>
        </p:spPr>
        <p:txBody>
          <a:bodyPr wrap="square" rtlCol="0">
            <a:spAutoFit/>
          </a:bodyPr>
          <a:lstStyle/>
          <a:p>
            <a:r>
              <a:rPr lang="fr-FR" dirty="0">
                <a:highlight>
                  <a:srgbClr val="FFFF00"/>
                </a:highlight>
              </a:rPr>
              <a:t>22 juin 2026</a:t>
            </a:r>
          </a:p>
        </p:txBody>
      </p:sp>
      <p:pic>
        <p:nvPicPr>
          <p:cNvPr id="7" name="Image 6">
            <a:extLst>
              <a:ext uri="{FF2B5EF4-FFF2-40B4-BE49-F238E27FC236}">
                <a16:creationId xmlns:a16="http://schemas.microsoft.com/office/drawing/2014/main" id="{C63BC089-D58D-4C7B-A347-F306CB7852B1}"/>
              </a:ext>
            </a:extLst>
          </p:cNvPr>
          <p:cNvPicPr>
            <a:picLocks noChangeAspect="1"/>
          </p:cNvPicPr>
          <p:nvPr/>
        </p:nvPicPr>
        <p:blipFill>
          <a:blip r:embed="rId4"/>
          <a:stretch>
            <a:fillRect/>
          </a:stretch>
        </p:blipFill>
        <p:spPr>
          <a:xfrm>
            <a:off x="4694426" y="1245074"/>
            <a:ext cx="6893883" cy="4027053"/>
          </a:xfrm>
          <a:prstGeom prst="rect">
            <a:avLst/>
          </a:prstGeom>
        </p:spPr>
      </p:pic>
    </p:spTree>
    <p:extLst>
      <p:ext uri="{BB962C8B-B14F-4D97-AF65-F5344CB8AC3E}">
        <p14:creationId xmlns:p14="http://schemas.microsoft.com/office/powerpoint/2010/main" val="342260496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0"/>
            <a:ext cx="12192000" cy="6858000"/>
          </a:xfrm>
          <a:prstGeom prst="rect">
            <a:avLst/>
          </a:prstGeom>
          <a:solidFill>
            <a:srgbClr val="F4F4F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6" name="Rectangle 5"/>
          <p:cNvSpPr/>
          <p:nvPr/>
        </p:nvSpPr>
        <p:spPr>
          <a:xfrm>
            <a:off x="6080289" y="0"/>
            <a:ext cx="6111711" cy="6858000"/>
          </a:xfrm>
          <a:prstGeom prst="rect">
            <a:avLst/>
          </a:prstGeom>
          <a:solidFill>
            <a:srgbClr val="005782"/>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fr-FR"/>
          </a:p>
        </p:txBody>
      </p:sp>
      <p:sp>
        <p:nvSpPr>
          <p:cNvPr id="8" name="Rectangle 7"/>
          <p:cNvSpPr/>
          <p:nvPr/>
        </p:nvSpPr>
        <p:spPr>
          <a:xfrm>
            <a:off x="0" y="0"/>
            <a:ext cx="12192000" cy="6858000"/>
          </a:xfrm>
          <a:prstGeom prst="rect">
            <a:avLst/>
          </a:prstGeom>
          <a:solidFill>
            <a:srgbClr val="005782"/>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fr-FR"/>
          </a:p>
        </p:txBody>
      </p:sp>
      <p:sp>
        <p:nvSpPr>
          <p:cNvPr id="10" name="Rectangle 9"/>
          <p:cNvSpPr/>
          <p:nvPr/>
        </p:nvSpPr>
        <p:spPr>
          <a:xfrm>
            <a:off x="386192" y="346330"/>
            <a:ext cx="11388192" cy="616533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15" name="Rectangle 14"/>
          <p:cNvSpPr/>
          <p:nvPr/>
        </p:nvSpPr>
        <p:spPr>
          <a:xfrm>
            <a:off x="-18143" y="2968143"/>
            <a:ext cx="12192000" cy="923330"/>
          </a:xfrm>
          <a:prstGeom prst="rect">
            <a:avLst/>
          </a:prstGeom>
          <a:ln>
            <a:noFill/>
          </a:ln>
        </p:spPr>
        <p:txBody>
          <a:bodyPr wrap="square" lIns="91440" tIns="45720" rIns="91440" bIns="45720" anchor="t">
            <a:spAutoFit/>
          </a:bodyPr>
          <a:lstStyle/>
          <a:p>
            <a:pPr algn="ctr"/>
            <a:r>
              <a:rPr lang="fr-FR" sz="5400" i="0" u="none" strike="noStrike" dirty="0">
                <a:solidFill>
                  <a:srgbClr val="D18C03"/>
                </a:solidFill>
                <a:effectLst/>
                <a:latin typeface="Calibri"/>
                <a:ea typeface="Calibri"/>
                <a:cs typeface="Calibri"/>
              </a:rPr>
              <a:t>Projets</a:t>
            </a:r>
          </a:p>
        </p:txBody>
      </p:sp>
      <p:cxnSp>
        <p:nvCxnSpPr>
          <p:cNvPr id="12" name="Connecteur droit 11"/>
          <p:cNvCxnSpPr/>
          <p:nvPr/>
        </p:nvCxnSpPr>
        <p:spPr>
          <a:xfrm>
            <a:off x="2047203" y="2779295"/>
            <a:ext cx="8229600" cy="0"/>
          </a:xfrm>
          <a:prstGeom prst="line">
            <a:avLst/>
          </a:prstGeom>
          <a:ln w="38100">
            <a:solidFill>
              <a:srgbClr val="D18C03"/>
            </a:solidFill>
          </a:ln>
        </p:spPr>
        <p:style>
          <a:lnRef idx="1">
            <a:schemeClr val="accent1"/>
          </a:lnRef>
          <a:fillRef idx="0">
            <a:schemeClr val="accent1"/>
          </a:fillRef>
          <a:effectRef idx="0">
            <a:schemeClr val="accent1"/>
          </a:effectRef>
          <a:fontRef idx="minor">
            <a:schemeClr val="tx1"/>
          </a:fontRef>
        </p:style>
      </p:cxnSp>
      <p:cxnSp>
        <p:nvCxnSpPr>
          <p:cNvPr id="13" name="Connecteur droit 12"/>
          <p:cNvCxnSpPr/>
          <p:nvPr/>
        </p:nvCxnSpPr>
        <p:spPr>
          <a:xfrm>
            <a:off x="1965489" y="4050632"/>
            <a:ext cx="8229600" cy="0"/>
          </a:xfrm>
          <a:prstGeom prst="line">
            <a:avLst/>
          </a:prstGeom>
          <a:ln w="38100">
            <a:solidFill>
              <a:srgbClr val="D18C03"/>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9398966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 name="Rectangle 78"/>
          <p:cNvSpPr/>
          <p:nvPr/>
        </p:nvSpPr>
        <p:spPr>
          <a:xfrm>
            <a:off x="1" y="-1"/>
            <a:ext cx="12192000" cy="6858001"/>
          </a:xfrm>
          <a:prstGeom prst="rect">
            <a:avLst/>
          </a:prstGeom>
          <a:solidFill>
            <a:srgbClr val="0057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solidFill>
                <a:prstClr val="white"/>
              </a:solidFill>
            </a:endParaRPr>
          </a:p>
        </p:txBody>
      </p:sp>
      <p:sp>
        <p:nvSpPr>
          <p:cNvPr id="80" name="Rectangle 79"/>
          <p:cNvSpPr/>
          <p:nvPr/>
        </p:nvSpPr>
        <p:spPr>
          <a:xfrm>
            <a:off x="386192" y="936239"/>
            <a:ext cx="11405758" cy="5572461"/>
          </a:xfrm>
          <a:prstGeom prst="rect">
            <a:avLst/>
          </a:prstGeom>
          <a:solidFill>
            <a:schemeClr val="bg1"/>
          </a:solidFill>
          <a:ln w="38100">
            <a:solidFill>
              <a:srgbClr val="D18C0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42900" indent="-342900">
              <a:buFont typeface="Courier New" panose="02070309020205020404" pitchFamily="49" charset="0"/>
              <a:buChar char="o"/>
            </a:pPr>
            <a:r>
              <a:rPr lang="fr-FR"/>
              <a:t>9 Limites planétaires</a:t>
            </a:r>
          </a:p>
        </p:txBody>
      </p:sp>
      <p:cxnSp>
        <p:nvCxnSpPr>
          <p:cNvPr id="83" name="Connecteur droit 82"/>
          <p:cNvCxnSpPr>
            <a:cxnSpLocks/>
          </p:cNvCxnSpPr>
          <p:nvPr/>
        </p:nvCxnSpPr>
        <p:spPr>
          <a:xfrm>
            <a:off x="2480153" y="534601"/>
            <a:ext cx="9711847" cy="0"/>
          </a:xfrm>
          <a:prstGeom prst="line">
            <a:avLst/>
          </a:prstGeom>
          <a:ln w="38100">
            <a:solidFill>
              <a:srgbClr val="D18C03"/>
            </a:solidFill>
          </a:ln>
        </p:spPr>
        <p:style>
          <a:lnRef idx="1">
            <a:schemeClr val="accent1"/>
          </a:lnRef>
          <a:fillRef idx="0">
            <a:schemeClr val="accent1"/>
          </a:fillRef>
          <a:effectRef idx="0">
            <a:schemeClr val="accent1"/>
          </a:effectRef>
          <a:fontRef idx="minor">
            <a:schemeClr val="tx1"/>
          </a:fontRef>
        </p:style>
      </p:cxnSp>
      <p:sp>
        <p:nvSpPr>
          <p:cNvPr id="84" name="ZoneTexte 83"/>
          <p:cNvSpPr txBox="1"/>
          <p:nvPr/>
        </p:nvSpPr>
        <p:spPr>
          <a:xfrm>
            <a:off x="508121" y="84883"/>
            <a:ext cx="7806320" cy="769441"/>
          </a:xfrm>
          <a:prstGeom prst="rect">
            <a:avLst/>
          </a:prstGeom>
          <a:noFill/>
        </p:spPr>
        <p:txBody>
          <a:bodyPr wrap="square" rtlCol="0">
            <a:spAutoFit/>
          </a:bodyPr>
          <a:lstStyle/>
          <a:p>
            <a:r>
              <a:rPr lang="fr-FR" sz="4400" dirty="0">
                <a:solidFill>
                  <a:prstClr val="white"/>
                </a:solidFill>
              </a:rPr>
              <a:t>Projets</a:t>
            </a:r>
          </a:p>
        </p:txBody>
      </p:sp>
      <p:sp>
        <p:nvSpPr>
          <p:cNvPr id="3" name="ZoneTexte 2">
            <a:extLst>
              <a:ext uri="{FF2B5EF4-FFF2-40B4-BE49-F238E27FC236}">
                <a16:creationId xmlns:a16="http://schemas.microsoft.com/office/drawing/2014/main" id="{F60F56FF-58DF-44E9-AADE-1BF9C0A189E1}"/>
              </a:ext>
            </a:extLst>
          </p:cNvPr>
          <p:cNvSpPr txBox="1"/>
          <p:nvPr/>
        </p:nvSpPr>
        <p:spPr>
          <a:xfrm>
            <a:off x="638827" y="1190399"/>
            <a:ext cx="10471759" cy="5078313"/>
          </a:xfrm>
          <a:prstGeom prst="rect">
            <a:avLst/>
          </a:prstGeom>
          <a:noFill/>
        </p:spPr>
        <p:txBody>
          <a:bodyPr wrap="square" rtlCol="0">
            <a:spAutoFit/>
          </a:bodyPr>
          <a:lstStyle/>
          <a:p>
            <a:endParaRPr lang="fr-FR" dirty="0">
              <a:effectLst/>
            </a:endParaRPr>
          </a:p>
          <a:p>
            <a:pPr marL="742950" lvl="1" indent="-285750">
              <a:buFont typeface="+mj-lt"/>
              <a:buAutoNum type="alphaLcPeriod"/>
            </a:pPr>
            <a:r>
              <a:rPr lang="fr-FR" dirty="0">
                <a:effectLst/>
                <a:latin typeface="Calibri" panose="020F0502020204030204" pitchFamily="34" charset="0"/>
                <a:ea typeface="Times New Roman" panose="02020603050405020304" pitchFamily="18" charset="0"/>
              </a:rPr>
              <a:t>Charte du congrès écoresponsable</a:t>
            </a:r>
          </a:p>
          <a:p>
            <a:pPr marL="1200150" lvl="2" indent="-285750">
              <a:buFont typeface="+mj-lt"/>
              <a:buAutoNum type="alphaLcPeriod"/>
            </a:pPr>
            <a:endParaRPr lang="fr-FR" dirty="0">
              <a:latin typeface="Calibri" panose="020F0502020204030204" pitchFamily="34" charset="0"/>
              <a:ea typeface="Calibri" panose="020F0502020204030204" pitchFamily="34" charset="0"/>
            </a:endParaRPr>
          </a:p>
          <a:p>
            <a:pPr marL="1200150" lvl="2" indent="-285750">
              <a:buFont typeface="+mj-lt"/>
              <a:buAutoNum type="alphaLcPeriod"/>
            </a:pPr>
            <a:r>
              <a:rPr lang="fr-FR" dirty="0">
                <a:latin typeface="Calibri" panose="020F0502020204030204" pitchFamily="34" charset="0"/>
                <a:ea typeface="Calibri" panose="020F0502020204030204" pitchFamily="34" charset="0"/>
              </a:rPr>
              <a:t>Mobilité : Participants + organisateurs du congrès : train (réduction), covoiturage (</a:t>
            </a:r>
            <a:r>
              <a:rPr lang="fr-FR" dirty="0" err="1">
                <a:latin typeface="Calibri" panose="020F0502020204030204" pitchFamily="34" charset="0"/>
                <a:ea typeface="Calibri" panose="020F0502020204030204" pitchFamily="34" charset="0"/>
              </a:rPr>
              <a:t>Covievent</a:t>
            </a:r>
            <a:r>
              <a:rPr lang="fr-FR" dirty="0">
                <a:latin typeface="Calibri" panose="020F0502020204030204" pitchFamily="34" charset="0"/>
                <a:ea typeface="Calibri" panose="020F0502020204030204" pitchFamily="34" charset="0"/>
              </a:rPr>
              <a:t>)</a:t>
            </a:r>
          </a:p>
          <a:p>
            <a:pPr marL="1200150" lvl="2" indent="-285750">
              <a:buFont typeface="+mj-lt"/>
              <a:buAutoNum type="alphaLcPeriod"/>
            </a:pPr>
            <a:r>
              <a:rPr lang="fr-FR" dirty="0">
                <a:latin typeface="Calibri" panose="020F0502020204030204" pitchFamily="34" charset="0"/>
                <a:ea typeface="Calibri" panose="020F0502020204030204" pitchFamily="34" charset="0"/>
              </a:rPr>
              <a:t>Alimentation (vrai végétal varié bio saison + compostage + vaisselle…)</a:t>
            </a:r>
          </a:p>
          <a:p>
            <a:pPr marL="1200150" lvl="2" indent="-285750">
              <a:buFont typeface="+mj-lt"/>
              <a:buAutoNum type="alphaLcPeriod"/>
            </a:pPr>
            <a:r>
              <a:rPr lang="fr-FR" dirty="0">
                <a:latin typeface="Calibri" panose="020F0502020204030204" pitchFamily="34" charset="0"/>
                <a:ea typeface="Calibri" panose="020F0502020204030204" pitchFamily="34" charset="0"/>
              </a:rPr>
              <a:t>Consommation : cadeaux, déchets, numérique</a:t>
            </a:r>
          </a:p>
          <a:p>
            <a:pPr marL="1200150" lvl="2" indent="-285750">
              <a:buFont typeface="+mj-lt"/>
              <a:buAutoNum type="alphaLcPeriod"/>
            </a:pPr>
            <a:r>
              <a:rPr lang="fr-FR" dirty="0">
                <a:latin typeface="Calibri" panose="020F0502020204030204" pitchFamily="34" charset="0"/>
                <a:ea typeface="Calibri" panose="020F0502020204030204" pitchFamily="34" charset="0"/>
              </a:rPr>
              <a:t>Sensibilisation/formation : Fresque du Climat, Nos Vies Bas Carbone, Action Santé Durable… +/- conférence courte ou longue (</a:t>
            </a:r>
            <a:r>
              <a:rPr lang="fr-FR" dirty="0" err="1">
                <a:latin typeface="Calibri" panose="020F0502020204030204" pitchFamily="34" charset="0"/>
                <a:ea typeface="Calibri" panose="020F0502020204030204" pitchFamily="34" charset="0"/>
              </a:rPr>
              <a:t>Shifters</a:t>
            </a:r>
            <a:r>
              <a:rPr lang="fr-FR" dirty="0">
                <a:latin typeface="Calibri" panose="020F0502020204030204" pitchFamily="34" charset="0"/>
                <a:ea typeface="Calibri" panose="020F0502020204030204" pitchFamily="34" charset="0"/>
              </a:rPr>
              <a:t>, </a:t>
            </a:r>
            <a:r>
              <a:rPr lang="fr-FR" dirty="0" err="1">
                <a:latin typeface="Calibri" panose="020F0502020204030204" pitchFamily="34" charset="0"/>
                <a:ea typeface="Calibri" panose="020F0502020204030204" pitchFamily="34" charset="0"/>
              </a:rPr>
              <a:t>Adrastia</a:t>
            </a:r>
            <a:r>
              <a:rPr lang="fr-FR" dirty="0">
                <a:latin typeface="Calibri" panose="020F0502020204030204" pitchFamily="34" charset="0"/>
                <a:ea typeface="Calibri" panose="020F0502020204030204" pitchFamily="34" charset="0"/>
              </a:rPr>
              <a:t>…)</a:t>
            </a:r>
          </a:p>
          <a:p>
            <a:pPr marL="1200150" lvl="2" indent="-285750">
              <a:buFont typeface="+mj-lt"/>
              <a:buAutoNum type="alphaLcPeriod"/>
            </a:pPr>
            <a:r>
              <a:rPr lang="fr-FR" dirty="0">
                <a:latin typeface="Calibri" panose="020F0502020204030204" pitchFamily="34" charset="0"/>
                <a:ea typeface="Calibri" panose="020F0502020204030204" pitchFamily="34" charset="0"/>
              </a:rPr>
              <a:t>Lieux du congrès</a:t>
            </a:r>
          </a:p>
          <a:p>
            <a:pPr marL="1200150" lvl="2" indent="-285750">
              <a:buFont typeface="+mj-lt"/>
              <a:buAutoNum type="alphaLcPeriod"/>
            </a:pPr>
            <a:r>
              <a:rPr lang="fr-FR" dirty="0">
                <a:latin typeface="Calibri" panose="020F0502020204030204" pitchFamily="34" charset="0"/>
                <a:ea typeface="Calibri" panose="020F0502020204030204" pitchFamily="34" charset="0"/>
              </a:rPr>
              <a:t>Labélisation ?</a:t>
            </a:r>
          </a:p>
          <a:p>
            <a:pPr marL="1200150" lvl="2" indent="-285750">
              <a:buFont typeface="+mj-lt"/>
              <a:buAutoNum type="alphaLcPeriod"/>
            </a:pPr>
            <a:endParaRPr lang="fr-FR" dirty="0">
              <a:latin typeface="Calibri" panose="020F0502020204030204" pitchFamily="34" charset="0"/>
              <a:ea typeface="Calibri" panose="020F0502020204030204" pitchFamily="34" charset="0"/>
            </a:endParaRPr>
          </a:p>
          <a:p>
            <a:pPr marL="742950" lvl="1" indent="-285750">
              <a:buFont typeface="+mj-lt"/>
              <a:buAutoNum type="alphaLcPeriod"/>
            </a:pPr>
            <a:endParaRPr lang="fr-FR" dirty="0">
              <a:effectLst/>
              <a:latin typeface="Calibri" panose="020F0502020204030204" pitchFamily="34" charset="0"/>
              <a:ea typeface="Calibri" panose="020F0502020204030204" pitchFamily="34" charset="0"/>
            </a:endParaRPr>
          </a:p>
          <a:p>
            <a:pPr marL="742950" lvl="1" indent="-285750">
              <a:buFont typeface="+mj-lt"/>
              <a:buAutoNum type="alphaLcPeriod"/>
            </a:pPr>
            <a:endParaRPr lang="fr-FR" dirty="0">
              <a:latin typeface="Calibri" panose="020F0502020204030204" pitchFamily="34" charset="0"/>
              <a:ea typeface="Calibri" panose="020F0502020204030204" pitchFamily="34" charset="0"/>
            </a:endParaRPr>
          </a:p>
          <a:p>
            <a:pPr marL="742950" lvl="1" indent="-285750">
              <a:buFont typeface="+mj-lt"/>
              <a:buAutoNum type="alphaLcPeriod"/>
            </a:pPr>
            <a:endParaRPr lang="fr-FR" dirty="0">
              <a:effectLst/>
              <a:latin typeface="Calibri" panose="020F0502020204030204" pitchFamily="34" charset="0"/>
              <a:ea typeface="Calibri" panose="020F0502020204030204" pitchFamily="34" charset="0"/>
            </a:endParaRPr>
          </a:p>
          <a:p>
            <a:pPr marL="742950" lvl="1" indent="-285750">
              <a:buFont typeface="+mj-lt"/>
              <a:buAutoNum type="alphaLcPeriod"/>
            </a:pPr>
            <a:r>
              <a:rPr lang="fr-FR" dirty="0">
                <a:effectLst/>
                <a:latin typeface="Calibri" panose="020F0502020204030204" pitchFamily="34" charset="0"/>
                <a:ea typeface="Times New Roman" panose="02020603050405020304" pitchFamily="18" charset="0"/>
              </a:rPr>
              <a:t>Autres idées ?</a:t>
            </a:r>
          </a:p>
          <a:p>
            <a:pPr lvl="1"/>
            <a:r>
              <a:rPr lang="fr-FR" dirty="0">
                <a:latin typeface="Calibri" panose="020F0502020204030204" pitchFamily="34" charset="0"/>
                <a:ea typeface="Calibri" panose="020F0502020204030204" pitchFamily="34" charset="0"/>
              </a:rPr>
              <a:t>Déchets : </a:t>
            </a:r>
            <a:r>
              <a:rPr lang="fr-FR" dirty="0" err="1">
                <a:latin typeface="Calibri" panose="020F0502020204030204" pitchFamily="34" charset="0"/>
                <a:ea typeface="Calibri" panose="020F0502020204030204" pitchFamily="34" charset="0"/>
              </a:rPr>
              <a:t>retex</a:t>
            </a:r>
            <a:r>
              <a:rPr lang="fr-FR" dirty="0">
                <a:latin typeface="Calibri" panose="020F0502020204030204" pitchFamily="34" charset="0"/>
                <a:ea typeface="Calibri" panose="020F0502020204030204" pitchFamily="34" charset="0"/>
              </a:rPr>
              <a:t> + sollicitation HH</a:t>
            </a:r>
          </a:p>
          <a:p>
            <a:pPr lvl="1"/>
            <a:r>
              <a:rPr lang="fr-FR" dirty="0">
                <a:effectLst/>
                <a:latin typeface="Calibri" panose="020F0502020204030204" pitchFamily="34" charset="0"/>
                <a:ea typeface="Calibri" panose="020F0502020204030204" pitchFamily="34" charset="0"/>
              </a:rPr>
              <a:t>Webinaire SFHI &gt; </a:t>
            </a:r>
            <a:r>
              <a:rPr lang="fr-FR" dirty="0">
                <a:latin typeface="Calibri" panose="020F0502020204030204" pitchFamily="34" charset="0"/>
                <a:ea typeface="Calibri" panose="020F0502020204030204" pitchFamily="34" charset="0"/>
              </a:rPr>
              <a:t>périmètre 2027</a:t>
            </a:r>
            <a:endParaRPr lang="fr-FR" dirty="0">
              <a:effectLst/>
              <a:latin typeface="Calibri" panose="020F0502020204030204" pitchFamily="34" charset="0"/>
              <a:ea typeface="Calibri" panose="020F0502020204030204" pitchFamily="34" charset="0"/>
            </a:endParaRPr>
          </a:p>
          <a:p>
            <a:endParaRPr lang="fr-FR" dirty="0"/>
          </a:p>
        </p:txBody>
      </p:sp>
      <p:pic>
        <p:nvPicPr>
          <p:cNvPr id="4" name="Image 3">
            <a:extLst>
              <a:ext uri="{FF2B5EF4-FFF2-40B4-BE49-F238E27FC236}">
                <a16:creationId xmlns:a16="http://schemas.microsoft.com/office/drawing/2014/main" id="{A84F458D-5C99-4DE8-9C15-631312E12C92}"/>
              </a:ext>
            </a:extLst>
          </p:cNvPr>
          <p:cNvPicPr>
            <a:picLocks noChangeAspect="1"/>
          </p:cNvPicPr>
          <p:nvPr/>
        </p:nvPicPr>
        <p:blipFill>
          <a:blip r:embed="rId3"/>
          <a:stretch>
            <a:fillRect/>
          </a:stretch>
        </p:blipFill>
        <p:spPr>
          <a:xfrm>
            <a:off x="5300373" y="3654643"/>
            <a:ext cx="4305300" cy="2595563"/>
          </a:xfrm>
          <a:prstGeom prst="rect">
            <a:avLst/>
          </a:prstGeom>
        </p:spPr>
      </p:pic>
    </p:spTree>
    <p:extLst>
      <p:ext uri="{BB962C8B-B14F-4D97-AF65-F5344CB8AC3E}">
        <p14:creationId xmlns:p14="http://schemas.microsoft.com/office/powerpoint/2010/main" val="244195041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0"/>
            <a:ext cx="12192000" cy="6858000"/>
          </a:xfrm>
          <a:prstGeom prst="rect">
            <a:avLst/>
          </a:prstGeom>
          <a:solidFill>
            <a:srgbClr val="F4F4F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6" name="Rectangle 5"/>
          <p:cNvSpPr/>
          <p:nvPr/>
        </p:nvSpPr>
        <p:spPr>
          <a:xfrm>
            <a:off x="6080289" y="0"/>
            <a:ext cx="6111711" cy="6858000"/>
          </a:xfrm>
          <a:prstGeom prst="rect">
            <a:avLst/>
          </a:prstGeom>
          <a:solidFill>
            <a:srgbClr val="005782"/>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fr-FR"/>
          </a:p>
        </p:txBody>
      </p:sp>
      <p:sp>
        <p:nvSpPr>
          <p:cNvPr id="8" name="Rectangle 7"/>
          <p:cNvSpPr/>
          <p:nvPr/>
        </p:nvSpPr>
        <p:spPr>
          <a:xfrm>
            <a:off x="0" y="0"/>
            <a:ext cx="12192000" cy="6858000"/>
          </a:xfrm>
          <a:prstGeom prst="rect">
            <a:avLst/>
          </a:prstGeom>
          <a:solidFill>
            <a:srgbClr val="005782"/>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fr-FR"/>
          </a:p>
        </p:txBody>
      </p:sp>
      <p:sp>
        <p:nvSpPr>
          <p:cNvPr id="10" name="Rectangle 9"/>
          <p:cNvSpPr/>
          <p:nvPr/>
        </p:nvSpPr>
        <p:spPr>
          <a:xfrm>
            <a:off x="386192" y="346330"/>
            <a:ext cx="11388192" cy="616533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15" name="Rectangle 14"/>
          <p:cNvSpPr/>
          <p:nvPr/>
        </p:nvSpPr>
        <p:spPr>
          <a:xfrm>
            <a:off x="-18143" y="2968143"/>
            <a:ext cx="12192000" cy="923330"/>
          </a:xfrm>
          <a:prstGeom prst="rect">
            <a:avLst/>
          </a:prstGeom>
          <a:ln>
            <a:noFill/>
          </a:ln>
        </p:spPr>
        <p:txBody>
          <a:bodyPr wrap="square" lIns="91440" tIns="45720" rIns="91440" bIns="45720" anchor="t">
            <a:spAutoFit/>
          </a:bodyPr>
          <a:lstStyle/>
          <a:p>
            <a:pPr algn="ctr"/>
            <a:r>
              <a:rPr lang="fr-FR" sz="5400" i="0" u="none" strike="noStrike" dirty="0">
                <a:solidFill>
                  <a:srgbClr val="D18C03"/>
                </a:solidFill>
                <a:effectLst/>
                <a:latin typeface="Calibri"/>
                <a:ea typeface="Calibri"/>
                <a:cs typeface="Calibri"/>
              </a:rPr>
              <a:t>MERCI</a:t>
            </a:r>
          </a:p>
        </p:txBody>
      </p:sp>
      <p:cxnSp>
        <p:nvCxnSpPr>
          <p:cNvPr id="12" name="Connecteur droit 11"/>
          <p:cNvCxnSpPr/>
          <p:nvPr/>
        </p:nvCxnSpPr>
        <p:spPr>
          <a:xfrm>
            <a:off x="2047203" y="2779295"/>
            <a:ext cx="8229600" cy="0"/>
          </a:xfrm>
          <a:prstGeom prst="line">
            <a:avLst/>
          </a:prstGeom>
          <a:ln w="38100">
            <a:solidFill>
              <a:srgbClr val="D18C03"/>
            </a:solidFill>
          </a:ln>
        </p:spPr>
        <p:style>
          <a:lnRef idx="1">
            <a:schemeClr val="accent1"/>
          </a:lnRef>
          <a:fillRef idx="0">
            <a:schemeClr val="accent1"/>
          </a:fillRef>
          <a:effectRef idx="0">
            <a:schemeClr val="accent1"/>
          </a:effectRef>
          <a:fontRef idx="minor">
            <a:schemeClr val="tx1"/>
          </a:fontRef>
        </p:style>
      </p:cxnSp>
      <p:cxnSp>
        <p:nvCxnSpPr>
          <p:cNvPr id="13" name="Connecteur droit 12"/>
          <p:cNvCxnSpPr/>
          <p:nvPr/>
        </p:nvCxnSpPr>
        <p:spPr>
          <a:xfrm>
            <a:off x="1965489" y="4050632"/>
            <a:ext cx="8229600" cy="0"/>
          </a:xfrm>
          <a:prstGeom prst="line">
            <a:avLst/>
          </a:prstGeom>
          <a:ln w="38100">
            <a:solidFill>
              <a:srgbClr val="D18C03"/>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0657829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0"/>
            <a:ext cx="12192000" cy="6858000"/>
          </a:xfrm>
          <a:prstGeom prst="rect">
            <a:avLst/>
          </a:prstGeom>
          <a:solidFill>
            <a:srgbClr val="F4F4F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6" name="Rectangle 5"/>
          <p:cNvSpPr/>
          <p:nvPr/>
        </p:nvSpPr>
        <p:spPr>
          <a:xfrm>
            <a:off x="6080289" y="0"/>
            <a:ext cx="6111711" cy="6858000"/>
          </a:xfrm>
          <a:prstGeom prst="rect">
            <a:avLst/>
          </a:prstGeom>
          <a:solidFill>
            <a:srgbClr val="005782"/>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fr-FR"/>
          </a:p>
        </p:txBody>
      </p:sp>
      <p:sp>
        <p:nvSpPr>
          <p:cNvPr id="8" name="Rectangle 7"/>
          <p:cNvSpPr/>
          <p:nvPr/>
        </p:nvSpPr>
        <p:spPr>
          <a:xfrm>
            <a:off x="0" y="0"/>
            <a:ext cx="12192000" cy="6858000"/>
          </a:xfrm>
          <a:prstGeom prst="rect">
            <a:avLst/>
          </a:prstGeom>
          <a:solidFill>
            <a:srgbClr val="005782"/>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fr-FR"/>
          </a:p>
        </p:txBody>
      </p:sp>
      <p:sp>
        <p:nvSpPr>
          <p:cNvPr id="10" name="Rectangle 9"/>
          <p:cNvSpPr/>
          <p:nvPr/>
        </p:nvSpPr>
        <p:spPr>
          <a:xfrm>
            <a:off x="386192" y="346330"/>
            <a:ext cx="11388192" cy="616533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15" name="Rectangle 14"/>
          <p:cNvSpPr/>
          <p:nvPr/>
        </p:nvSpPr>
        <p:spPr>
          <a:xfrm>
            <a:off x="-18143" y="2968143"/>
            <a:ext cx="12192000" cy="923330"/>
          </a:xfrm>
          <a:prstGeom prst="rect">
            <a:avLst/>
          </a:prstGeom>
          <a:ln>
            <a:noFill/>
          </a:ln>
        </p:spPr>
        <p:txBody>
          <a:bodyPr wrap="square" lIns="91440" tIns="45720" rIns="91440" bIns="45720" anchor="t">
            <a:spAutoFit/>
          </a:bodyPr>
          <a:lstStyle/>
          <a:p>
            <a:pPr algn="ctr"/>
            <a:r>
              <a:rPr lang="fr-FR" sz="5400" i="0" u="none" strike="noStrike" dirty="0">
                <a:solidFill>
                  <a:srgbClr val="D18C03"/>
                </a:solidFill>
                <a:effectLst/>
                <a:latin typeface="Calibri"/>
                <a:ea typeface="Calibri"/>
                <a:cs typeface="Calibri"/>
              </a:rPr>
              <a:t>Reco numériques</a:t>
            </a:r>
          </a:p>
        </p:txBody>
      </p:sp>
      <p:cxnSp>
        <p:nvCxnSpPr>
          <p:cNvPr id="12" name="Connecteur droit 11"/>
          <p:cNvCxnSpPr/>
          <p:nvPr/>
        </p:nvCxnSpPr>
        <p:spPr>
          <a:xfrm>
            <a:off x="2047203" y="2779295"/>
            <a:ext cx="8229600" cy="0"/>
          </a:xfrm>
          <a:prstGeom prst="line">
            <a:avLst/>
          </a:prstGeom>
          <a:ln w="38100">
            <a:solidFill>
              <a:srgbClr val="D18C03"/>
            </a:solidFill>
          </a:ln>
        </p:spPr>
        <p:style>
          <a:lnRef idx="1">
            <a:schemeClr val="accent1"/>
          </a:lnRef>
          <a:fillRef idx="0">
            <a:schemeClr val="accent1"/>
          </a:fillRef>
          <a:effectRef idx="0">
            <a:schemeClr val="accent1"/>
          </a:effectRef>
          <a:fontRef idx="minor">
            <a:schemeClr val="tx1"/>
          </a:fontRef>
        </p:style>
      </p:cxnSp>
      <p:cxnSp>
        <p:nvCxnSpPr>
          <p:cNvPr id="13" name="Connecteur droit 12"/>
          <p:cNvCxnSpPr/>
          <p:nvPr/>
        </p:nvCxnSpPr>
        <p:spPr>
          <a:xfrm>
            <a:off x="1965489" y="4050632"/>
            <a:ext cx="8229600" cy="0"/>
          </a:xfrm>
          <a:prstGeom prst="line">
            <a:avLst/>
          </a:prstGeom>
          <a:ln w="38100">
            <a:solidFill>
              <a:srgbClr val="D18C03"/>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4574280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 name="Rectangle 78"/>
          <p:cNvSpPr/>
          <p:nvPr/>
        </p:nvSpPr>
        <p:spPr>
          <a:xfrm>
            <a:off x="1" y="-1"/>
            <a:ext cx="12192000" cy="6858001"/>
          </a:xfrm>
          <a:prstGeom prst="rect">
            <a:avLst/>
          </a:prstGeom>
          <a:solidFill>
            <a:srgbClr val="0057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80" name="Rectangle 79"/>
          <p:cNvSpPr/>
          <p:nvPr/>
        </p:nvSpPr>
        <p:spPr>
          <a:xfrm>
            <a:off x="386192" y="925353"/>
            <a:ext cx="11405758" cy="5572461"/>
          </a:xfrm>
          <a:prstGeom prst="rect">
            <a:avLst/>
          </a:prstGeom>
          <a:solidFill>
            <a:schemeClr val="bg1"/>
          </a:solidFill>
          <a:ln w="38100">
            <a:solidFill>
              <a:srgbClr val="D18C0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42900" marR="0" lvl="0" indent="-342900" algn="l" defTabSz="914400" rtl="0" eaLnBrk="1" fontAlgn="auto" latinLnBrk="0" hangingPunct="1">
              <a:lnSpc>
                <a:spcPct val="100000"/>
              </a:lnSpc>
              <a:spcBef>
                <a:spcPts val="0"/>
              </a:spcBef>
              <a:spcAft>
                <a:spcPts val="0"/>
              </a:spcAft>
              <a:buClrTx/>
              <a:buSzTx/>
              <a:buFont typeface="Courier New" panose="02070309020205020404" pitchFamily="49" charset="0"/>
              <a:buChar char="o"/>
              <a:tabLst/>
              <a:defRPr/>
            </a:pPr>
            <a:r>
              <a:rPr kumimoji="0" lang="fr-FR" sz="18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9 Limites planétaires</a:t>
            </a:r>
          </a:p>
        </p:txBody>
      </p:sp>
      <p:cxnSp>
        <p:nvCxnSpPr>
          <p:cNvPr id="83" name="Connecteur droit 82"/>
          <p:cNvCxnSpPr>
            <a:cxnSpLocks/>
          </p:cNvCxnSpPr>
          <p:nvPr/>
        </p:nvCxnSpPr>
        <p:spPr>
          <a:xfrm>
            <a:off x="5498926" y="534602"/>
            <a:ext cx="6693074" cy="0"/>
          </a:xfrm>
          <a:prstGeom prst="line">
            <a:avLst/>
          </a:prstGeom>
          <a:ln w="38100">
            <a:solidFill>
              <a:srgbClr val="D18C03"/>
            </a:solidFill>
          </a:ln>
        </p:spPr>
        <p:style>
          <a:lnRef idx="1">
            <a:schemeClr val="accent1"/>
          </a:lnRef>
          <a:fillRef idx="0">
            <a:schemeClr val="accent1"/>
          </a:fillRef>
          <a:effectRef idx="0">
            <a:schemeClr val="accent1"/>
          </a:effectRef>
          <a:fontRef idx="minor">
            <a:schemeClr val="tx1"/>
          </a:fontRef>
        </p:style>
      </p:cxnSp>
      <p:sp>
        <p:nvSpPr>
          <p:cNvPr id="84" name="ZoneTexte 83"/>
          <p:cNvSpPr txBox="1"/>
          <p:nvPr/>
        </p:nvSpPr>
        <p:spPr>
          <a:xfrm>
            <a:off x="508121" y="84883"/>
            <a:ext cx="7806320" cy="76944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44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Reco numériques</a:t>
            </a:r>
          </a:p>
        </p:txBody>
      </p:sp>
      <p:grpSp>
        <p:nvGrpSpPr>
          <p:cNvPr id="9" name="Groupe 8">
            <a:extLst>
              <a:ext uri="{FF2B5EF4-FFF2-40B4-BE49-F238E27FC236}">
                <a16:creationId xmlns:a16="http://schemas.microsoft.com/office/drawing/2014/main" id="{DC5753D4-2B37-4EA1-834A-0FBB9D2E7772}"/>
              </a:ext>
            </a:extLst>
          </p:cNvPr>
          <p:cNvGrpSpPr/>
          <p:nvPr/>
        </p:nvGrpSpPr>
        <p:grpSpPr>
          <a:xfrm>
            <a:off x="939229" y="2224283"/>
            <a:ext cx="1789185" cy="1951876"/>
            <a:chOff x="5625529" y="4448924"/>
            <a:chExt cx="867331" cy="968043"/>
          </a:xfrm>
        </p:grpSpPr>
        <p:pic>
          <p:nvPicPr>
            <p:cNvPr id="10" name="Picture 1">
              <a:extLst>
                <a:ext uri="{FF2B5EF4-FFF2-40B4-BE49-F238E27FC236}">
                  <a16:creationId xmlns:a16="http://schemas.microsoft.com/office/drawing/2014/main" id="{C5F4B86A-FD11-4E43-BD24-BFB9E80C0951}"/>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625529" y="4448924"/>
              <a:ext cx="807048" cy="807048"/>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1" descr="https://cdn-icons-png.flaticon.com/512/689/689360.png">
              <a:extLst>
                <a:ext uri="{FF2B5EF4-FFF2-40B4-BE49-F238E27FC236}">
                  <a16:creationId xmlns:a16="http://schemas.microsoft.com/office/drawing/2014/main" id="{80182B16-F663-4728-B34C-03BFAA866E12}"/>
                </a:ext>
              </a:extLst>
            </p:cNvPr>
            <p:cNvPicPr>
              <a:picLocks noChangeAspect="1" noChangeArrowheads="1"/>
            </p:cNvPicPr>
            <p:nvPr/>
          </p:nvPicPr>
          <p:blipFill>
            <a:blip r:embed="rId4" cstate="print">
              <a:duotone>
                <a:schemeClr val="accent1">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6010957" y="4935064"/>
              <a:ext cx="481903" cy="481903"/>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12" name="Groupe 11">
            <a:extLst>
              <a:ext uri="{FF2B5EF4-FFF2-40B4-BE49-F238E27FC236}">
                <a16:creationId xmlns:a16="http://schemas.microsoft.com/office/drawing/2014/main" id="{117C0A1D-730A-481F-BB13-CF36BA4F7198}"/>
              </a:ext>
            </a:extLst>
          </p:cNvPr>
          <p:cNvGrpSpPr/>
          <p:nvPr/>
        </p:nvGrpSpPr>
        <p:grpSpPr>
          <a:xfrm>
            <a:off x="786994" y="4336006"/>
            <a:ext cx="984649" cy="359996"/>
            <a:chOff x="3941023" y="4211549"/>
            <a:chExt cx="984649" cy="359996"/>
          </a:xfrm>
        </p:grpSpPr>
        <p:pic>
          <p:nvPicPr>
            <p:cNvPr id="13" name="Picture 2" descr="https://cdn-icons-png.flaticon.com/512/4726/4726010.png">
              <a:extLst>
                <a:ext uri="{FF2B5EF4-FFF2-40B4-BE49-F238E27FC236}">
                  <a16:creationId xmlns:a16="http://schemas.microsoft.com/office/drawing/2014/main" id="{29784998-F517-4A20-9EE7-3940863B8FC0}"/>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590416" y="4211549"/>
              <a:ext cx="335256" cy="335256"/>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3" descr="https://cdn-icons-png.flaticon.com/512/4725/4725970.png">
              <a:extLst>
                <a:ext uri="{FF2B5EF4-FFF2-40B4-BE49-F238E27FC236}">
                  <a16:creationId xmlns:a16="http://schemas.microsoft.com/office/drawing/2014/main" id="{C06D6926-129D-4E5E-BF08-0659D249224F}"/>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4379583" y="4220439"/>
              <a:ext cx="333598" cy="333598"/>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4" descr="https://cdn-icons-png.flaticon.com/512/4726/4726040.png">
              <a:extLst>
                <a:ext uri="{FF2B5EF4-FFF2-40B4-BE49-F238E27FC236}">
                  <a16:creationId xmlns:a16="http://schemas.microsoft.com/office/drawing/2014/main" id="{A85D048C-864E-460D-B36B-E4D5739D617F}"/>
                </a:ext>
              </a:extLst>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4151815" y="4220439"/>
              <a:ext cx="333598" cy="333598"/>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5" descr="https://cdn-icons-png.flaticon.com/512/342/342348.png">
              <a:extLst>
                <a:ext uri="{FF2B5EF4-FFF2-40B4-BE49-F238E27FC236}">
                  <a16:creationId xmlns:a16="http://schemas.microsoft.com/office/drawing/2014/main" id="{8CEBE9F9-A6AA-41A8-82BF-2A452F645FB4}"/>
                </a:ext>
              </a:extLst>
            </p:cNvPr>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3941023" y="4229958"/>
              <a:ext cx="341587" cy="341587"/>
            </a:xfrm>
            <a:prstGeom prst="rect">
              <a:avLst/>
            </a:prstGeom>
            <a:noFill/>
            <a:extLst>
              <a:ext uri="{909E8E84-426E-40DD-AFC4-6F175D3DCCD1}">
                <a14:hiddenFill xmlns:a14="http://schemas.microsoft.com/office/drawing/2010/main">
                  <a:solidFill>
                    <a:srgbClr val="FFFFFF"/>
                  </a:solidFill>
                </a14:hiddenFill>
              </a:ext>
            </a:extLst>
          </p:spPr>
        </p:pic>
      </p:grpSp>
      <p:sp>
        <p:nvSpPr>
          <p:cNvPr id="19" name="ZoneTexte 18">
            <a:extLst>
              <a:ext uri="{FF2B5EF4-FFF2-40B4-BE49-F238E27FC236}">
                <a16:creationId xmlns:a16="http://schemas.microsoft.com/office/drawing/2014/main" id="{C5ED8008-AFC3-454A-BE3D-903DA52C9534}"/>
              </a:ext>
            </a:extLst>
          </p:cNvPr>
          <p:cNvSpPr txBox="1"/>
          <p:nvPr/>
        </p:nvSpPr>
        <p:spPr>
          <a:xfrm>
            <a:off x="1769198" y="1069206"/>
            <a:ext cx="2045950" cy="52322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2800" b="1" i="0" u="none" strike="noStrike" kern="1200" cap="none" spc="0" normalizeH="0" baseline="0" noProof="0" dirty="0">
                <a:ln>
                  <a:noFill/>
                </a:ln>
                <a:solidFill>
                  <a:srgbClr val="D18C03"/>
                </a:solidFill>
                <a:effectLst/>
                <a:uLnTx/>
                <a:uFillTx/>
                <a:latin typeface="Calibri" panose="020F0502020204030204"/>
                <a:ea typeface="+mn-ea"/>
                <a:cs typeface="+mn-cs"/>
              </a:rPr>
              <a:t>Numérique</a:t>
            </a:r>
          </a:p>
        </p:txBody>
      </p:sp>
      <p:grpSp>
        <p:nvGrpSpPr>
          <p:cNvPr id="20" name="Groupe 19">
            <a:extLst>
              <a:ext uri="{FF2B5EF4-FFF2-40B4-BE49-F238E27FC236}">
                <a16:creationId xmlns:a16="http://schemas.microsoft.com/office/drawing/2014/main" id="{64BF3E18-03F0-44E8-9D6D-BDC96B45D4EF}"/>
              </a:ext>
            </a:extLst>
          </p:cNvPr>
          <p:cNvGrpSpPr/>
          <p:nvPr/>
        </p:nvGrpSpPr>
        <p:grpSpPr>
          <a:xfrm>
            <a:off x="2990249" y="2228555"/>
            <a:ext cx="1789185" cy="1951876"/>
            <a:chOff x="5625529" y="4448924"/>
            <a:chExt cx="867331" cy="968043"/>
          </a:xfrm>
        </p:grpSpPr>
        <p:pic>
          <p:nvPicPr>
            <p:cNvPr id="21" name="Picture 1">
              <a:extLst>
                <a:ext uri="{FF2B5EF4-FFF2-40B4-BE49-F238E27FC236}">
                  <a16:creationId xmlns:a16="http://schemas.microsoft.com/office/drawing/2014/main" id="{32A16EFE-1D32-4C93-9C81-D4472965F1BF}"/>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625529" y="4448924"/>
              <a:ext cx="807048" cy="807048"/>
            </a:xfrm>
            <a:prstGeom prst="rect">
              <a:avLst/>
            </a:prstGeom>
            <a:noFill/>
            <a:extLst>
              <a:ext uri="{909E8E84-426E-40DD-AFC4-6F175D3DCCD1}">
                <a14:hiddenFill xmlns:a14="http://schemas.microsoft.com/office/drawing/2010/main">
                  <a:solidFill>
                    <a:srgbClr val="FFFFFF"/>
                  </a:solidFill>
                </a14:hiddenFill>
              </a:ext>
            </a:extLst>
          </p:spPr>
        </p:pic>
        <p:pic>
          <p:nvPicPr>
            <p:cNvPr id="22" name="Picture 1" descr="https://cdn-icons-png.flaticon.com/512/689/689360.png">
              <a:extLst>
                <a:ext uri="{FF2B5EF4-FFF2-40B4-BE49-F238E27FC236}">
                  <a16:creationId xmlns:a16="http://schemas.microsoft.com/office/drawing/2014/main" id="{30BE03BD-C9AF-4402-9DCA-68705922DAD1}"/>
                </a:ext>
              </a:extLst>
            </p:cNvPr>
            <p:cNvPicPr>
              <a:picLocks noChangeAspect="1" noChangeArrowheads="1"/>
            </p:cNvPicPr>
            <p:nvPr/>
          </p:nvPicPr>
          <p:blipFill>
            <a:blip r:embed="rId4" cstate="print">
              <a:duotone>
                <a:schemeClr val="accent1">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6010957" y="4935064"/>
              <a:ext cx="481903" cy="481903"/>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23" name="Groupe 22">
            <a:extLst>
              <a:ext uri="{FF2B5EF4-FFF2-40B4-BE49-F238E27FC236}">
                <a16:creationId xmlns:a16="http://schemas.microsoft.com/office/drawing/2014/main" id="{FE1FD104-BA49-4AF3-8738-304094B0FF38}"/>
              </a:ext>
            </a:extLst>
          </p:cNvPr>
          <p:cNvGrpSpPr/>
          <p:nvPr/>
        </p:nvGrpSpPr>
        <p:grpSpPr>
          <a:xfrm>
            <a:off x="3051838" y="4311266"/>
            <a:ext cx="984649" cy="359996"/>
            <a:chOff x="3941023" y="4211549"/>
            <a:chExt cx="984649" cy="359996"/>
          </a:xfrm>
        </p:grpSpPr>
        <p:pic>
          <p:nvPicPr>
            <p:cNvPr id="24" name="Picture 2" descr="https://cdn-icons-png.flaticon.com/512/4726/4726010.png">
              <a:extLst>
                <a:ext uri="{FF2B5EF4-FFF2-40B4-BE49-F238E27FC236}">
                  <a16:creationId xmlns:a16="http://schemas.microsoft.com/office/drawing/2014/main" id="{EFD25CC0-5AF7-489A-98BA-FFCE3C0B6A65}"/>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590416" y="4211549"/>
              <a:ext cx="335256" cy="335256"/>
            </a:xfrm>
            <a:prstGeom prst="rect">
              <a:avLst/>
            </a:prstGeom>
            <a:noFill/>
            <a:extLst>
              <a:ext uri="{909E8E84-426E-40DD-AFC4-6F175D3DCCD1}">
                <a14:hiddenFill xmlns:a14="http://schemas.microsoft.com/office/drawing/2010/main">
                  <a:solidFill>
                    <a:srgbClr val="FFFFFF"/>
                  </a:solidFill>
                </a14:hiddenFill>
              </a:ext>
            </a:extLst>
          </p:spPr>
        </p:pic>
        <p:pic>
          <p:nvPicPr>
            <p:cNvPr id="25" name="Picture 3" descr="https://cdn-icons-png.flaticon.com/512/4725/4725970.png">
              <a:extLst>
                <a:ext uri="{FF2B5EF4-FFF2-40B4-BE49-F238E27FC236}">
                  <a16:creationId xmlns:a16="http://schemas.microsoft.com/office/drawing/2014/main" id="{7D4017EE-AF47-4A11-A194-A9E4AAF28CC2}"/>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4379583" y="4220439"/>
              <a:ext cx="333598" cy="333598"/>
            </a:xfrm>
            <a:prstGeom prst="rect">
              <a:avLst/>
            </a:prstGeom>
            <a:noFill/>
            <a:extLst>
              <a:ext uri="{909E8E84-426E-40DD-AFC4-6F175D3DCCD1}">
                <a14:hiddenFill xmlns:a14="http://schemas.microsoft.com/office/drawing/2010/main">
                  <a:solidFill>
                    <a:srgbClr val="FFFFFF"/>
                  </a:solidFill>
                </a14:hiddenFill>
              </a:ext>
            </a:extLst>
          </p:spPr>
        </p:pic>
        <p:pic>
          <p:nvPicPr>
            <p:cNvPr id="26" name="Picture 4" descr="https://cdn-icons-png.flaticon.com/512/4726/4726040.png">
              <a:extLst>
                <a:ext uri="{FF2B5EF4-FFF2-40B4-BE49-F238E27FC236}">
                  <a16:creationId xmlns:a16="http://schemas.microsoft.com/office/drawing/2014/main" id="{244F9F41-830B-487F-BF49-93598521A034}"/>
                </a:ext>
              </a:extLst>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4151815" y="4220439"/>
              <a:ext cx="333598" cy="333598"/>
            </a:xfrm>
            <a:prstGeom prst="rect">
              <a:avLst/>
            </a:prstGeom>
            <a:noFill/>
            <a:extLst>
              <a:ext uri="{909E8E84-426E-40DD-AFC4-6F175D3DCCD1}">
                <a14:hiddenFill xmlns:a14="http://schemas.microsoft.com/office/drawing/2010/main">
                  <a:solidFill>
                    <a:srgbClr val="FFFFFF"/>
                  </a:solidFill>
                </a14:hiddenFill>
              </a:ext>
            </a:extLst>
          </p:spPr>
        </p:pic>
        <p:pic>
          <p:nvPicPr>
            <p:cNvPr id="27" name="Picture 5" descr="https://cdn-icons-png.flaticon.com/512/342/342348.png">
              <a:extLst>
                <a:ext uri="{FF2B5EF4-FFF2-40B4-BE49-F238E27FC236}">
                  <a16:creationId xmlns:a16="http://schemas.microsoft.com/office/drawing/2014/main" id="{FE1438AB-0F67-40EB-8321-1C8CCABE926E}"/>
                </a:ext>
              </a:extLst>
            </p:cNvPr>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3941023" y="4229958"/>
              <a:ext cx="341587" cy="341587"/>
            </a:xfrm>
            <a:prstGeom prst="rect">
              <a:avLst/>
            </a:prstGeom>
            <a:noFill/>
            <a:extLst>
              <a:ext uri="{909E8E84-426E-40DD-AFC4-6F175D3DCCD1}">
                <a14:hiddenFill xmlns:a14="http://schemas.microsoft.com/office/drawing/2010/main">
                  <a:solidFill>
                    <a:srgbClr val="FFFFFF"/>
                  </a:solidFill>
                </a14:hiddenFill>
              </a:ext>
            </a:extLst>
          </p:spPr>
        </p:pic>
      </p:grpSp>
      <p:sp>
        <p:nvSpPr>
          <p:cNvPr id="7" name="ZoneTexte 6">
            <a:extLst>
              <a:ext uri="{FF2B5EF4-FFF2-40B4-BE49-F238E27FC236}">
                <a16:creationId xmlns:a16="http://schemas.microsoft.com/office/drawing/2014/main" id="{B3736095-589A-4B77-B9D3-13FD57FFEC68}"/>
              </a:ext>
            </a:extLst>
          </p:cNvPr>
          <p:cNvSpPr txBox="1"/>
          <p:nvPr/>
        </p:nvSpPr>
        <p:spPr>
          <a:xfrm>
            <a:off x="1641232" y="5076500"/>
            <a:ext cx="2181431" cy="646331"/>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800" b="0" i="0" u="none" strike="noStrike" kern="1200" cap="none" spc="0" normalizeH="0" baseline="0" noProof="0" dirty="0">
                <a:ln>
                  <a:noFill/>
                </a:ln>
                <a:solidFill>
                  <a:prstClr val="black"/>
                </a:solidFill>
                <a:effectLst/>
                <a:uLnTx/>
                <a:uFillTx/>
                <a:latin typeface="Calibri" panose="020F0502020204030204"/>
                <a:ea typeface="+mn-ea"/>
                <a:cs typeface="+mn-cs"/>
              </a:rPr>
              <a:t>Sauvegarde en miroir</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800" b="0" i="0" u="none" strike="noStrike" kern="1200" cap="none" spc="0" normalizeH="0" baseline="0" noProof="0" dirty="0" err="1">
                <a:ln>
                  <a:noFill/>
                </a:ln>
                <a:solidFill>
                  <a:prstClr val="black"/>
                </a:solidFill>
                <a:effectLst/>
                <a:uLnTx/>
                <a:uFillTx/>
                <a:latin typeface="Calibri" panose="020F0502020204030204"/>
                <a:ea typeface="+mn-ea"/>
                <a:cs typeface="+mn-cs"/>
              </a:rPr>
              <a:t>Xplicats</a:t>
            </a:r>
            <a:r>
              <a:rPr kumimoji="0" lang="fr-FR" sz="1800" b="0" i="0" u="none" strike="noStrike" kern="1200" cap="none" spc="0" normalizeH="0" baseline="0" noProof="0" dirty="0">
                <a:ln>
                  <a:noFill/>
                </a:ln>
                <a:solidFill>
                  <a:prstClr val="black"/>
                </a:solidFill>
                <a:effectLst/>
                <a:uLnTx/>
                <a:uFillTx/>
                <a:latin typeface="Calibri" panose="020F0502020204030204"/>
                <a:ea typeface="+mn-ea"/>
                <a:cs typeface="+mn-cs"/>
              </a:rPr>
              <a:t> de fichiers</a:t>
            </a:r>
          </a:p>
        </p:txBody>
      </p:sp>
      <p:pic>
        <p:nvPicPr>
          <p:cNvPr id="3" name="Image 2">
            <a:extLst>
              <a:ext uri="{FF2B5EF4-FFF2-40B4-BE49-F238E27FC236}">
                <a16:creationId xmlns:a16="http://schemas.microsoft.com/office/drawing/2014/main" id="{2B7DE7A6-AD2B-4B3E-BEC6-F64C38E20B6F}"/>
              </a:ext>
            </a:extLst>
          </p:cNvPr>
          <p:cNvPicPr>
            <a:picLocks noChangeAspect="1"/>
          </p:cNvPicPr>
          <p:nvPr/>
        </p:nvPicPr>
        <p:blipFill>
          <a:blip r:embed="rId9"/>
          <a:stretch>
            <a:fillRect/>
          </a:stretch>
        </p:blipFill>
        <p:spPr>
          <a:xfrm>
            <a:off x="6096000" y="1056822"/>
            <a:ext cx="5440385" cy="5225505"/>
          </a:xfrm>
          <a:prstGeom prst="rect">
            <a:avLst/>
          </a:prstGeom>
        </p:spPr>
      </p:pic>
    </p:spTree>
    <p:extLst>
      <p:ext uri="{BB962C8B-B14F-4D97-AF65-F5344CB8AC3E}">
        <p14:creationId xmlns:p14="http://schemas.microsoft.com/office/powerpoint/2010/main" val="273980578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 name="Rectangle 78"/>
          <p:cNvSpPr/>
          <p:nvPr/>
        </p:nvSpPr>
        <p:spPr>
          <a:xfrm>
            <a:off x="1" y="-1"/>
            <a:ext cx="12192000" cy="6858001"/>
          </a:xfrm>
          <a:prstGeom prst="rect">
            <a:avLst/>
          </a:prstGeom>
          <a:solidFill>
            <a:srgbClr val="0057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solidFill>
                <a:prstClr val="white"/>
              </a:solidFill>
            </a:endParaRPr>
          </a:p>
        </p:txBody>
      </p:sp>
      <p:sp>
        <p:nvSpPr>
          <p:cNvPr id="80" name="Rectangle 79"/>
          <p:cNvSpPr/>
          <p:nvPr/>
        </p:nvSpPr>
        <p:spPr>
          <a:xfrm>
            <a:off x="386192" y="936239"/>
            <a:ext cx="11405758" cy="5572461"/>
          </a:xfrm>
          <a:prstGeom prst="rect">
            <a:avLst/>
          </a:prstGeom>
          <a:solidFill>
            <a:schemeClr val="bg1"/>
          </a:solidFill>
          <a:ln w="38100">
            <a:solidFill>
              <a:srgbClr val="D18C0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42900" indent="-342900">
              <a:buFont typeface="Courier New" panose="02070309020205020404" pitchFamily="49" charset="0"/>
              <a:buChar char="o"/>
            </a:pPr>
            <a:r>
              <a:rPr lang="fr-FR"/>
              <a:t>9 Limites planétaires</a:t>
            </a:r>
          </a:p>
        </p:txBody>
      </p:sp>
      <p:cxnSp>
        <p:nvCxnSpPr>
          <p:cNvPr id="83" name="Connecteur droit 82"/>
          <p:cNvCxnSpPr/>
          <p:nvPr/>
        </p:nvCxnSpPr>
        <p:spPr>
          <a:xfrm flipV="1">
            <a:off x="8314441" y="534601"/>
            <a:ext cx="3877559" cy="12154"/>
          </a:xfrm>
          <a:prstGeom prst="line">
            <a:avLst/>
          </a:prstGeom>
          <a:ln w="38100">
            <a:solidFill>
              <a:srgbClr val="D18C03"/>
            </a:solidFill>
          </a:ln>
        </p:spPr>
        <p:style>
          <a:lnRef idx="1">
            <a:schemeClr val="accent1"/>
          </a:lnRef>
          <a:fillRef idx="0">
            <a:schemeClr val="accent1"/>
          </a:fillRef>
          <a:effectRef idx="0">
            <a:schemeClr val="accent1"/>
          </a:effectRef>
          <a:fontRef idx="minor">
            <a:schemeClr val="tx1"/>
          </a:fontRef>
        </p:style>
      </p:cxnSp>
      <p:sp>
        <p:nvSpPr>
          <p:cNvPr id="84" name="ZoneTexte 83"/>
          <p:cNvSpPr txBox="1"/>
          <p:nvPr/>
        </p:nvSpPr>
        <p:spPr>
          <a:xfrm>
            <a:off x="508121" y="84883"/>
            <a:ext cx="7806320" cy="769441"/>
          </a:xfrm>
          <a:prstGeom prst="rect">
            <a:avLst/>
          </a:prstGeom>
          <a:noFill/>
        </p:spPr>
        <p:txBody>
          <a:bodyPr wrap="square" rtlCol="0">
            <a:spAutoFit/>
          </a:bodyPr>
          <a:lstStyle/>
          <a:p>
            <a:r>
              <a:rPr lang="fr-FR" sz="4400" dirty="0">
                <a:solidFill>
                  <a:prstClr val="white"/>
                </a:solidFill>
              </a:rPr>
              <a:t>Reco Numériques</a:t>
            </a:r>
          </a:p>
        </p:txBody>
      </p:sp>
      <p:sp>
        <p:nvSpPr>
          <p:cNvPr id="3" name="ZoneTexte 2">
            <a:extLst>
              <a:ext uri="{FF2B5EF4-FFF2-40B4-BE49-F238E27FC236}">
                <a16:creationId xmlns:a16="http://schemas.microsoft.com/office/drawing/2014/main" id="{6849E193-DC0D-4360-BEF3-E9B893950E20}"/>
              </a:ext>
            </a:extLst>
          </p:cNvPr>
          <p:cNvSpPr txBox="1"/>
          <p:nvPr/>
        </p:nvSpPr>
        <p:spPr>
          <a:xfrm>
            <a:off x="847626" y="1395412"/>
            <a:ext cx="7127310" cy="646331"/>
          </a:xfrm>
          <a:prstGeom prst="rect">
            <a:avLst/>
          </a:prstGeom>
          <a:noFill/>
        </p:spPr>
        <p:txBody>
          <a:bodyPr wrap="square" rtlCol="0">
            <a:spAutoFit/>
          </a:bodyPr>
          <a:lstStyle/>
          <a:p>
            <a:r>
              <a:rPr lang="fr-FR" dirty="0"/>
              <a:t>Manuscrit en cours de finalisation de traduction </a:t>
            </a:r>
            <a:r>
              <a:rPr lang="fr-FR" dirty="0">
                <a:sym typeface="Wingdings" panose="05000000000000000000" pitchFamily="2" charset="2"/>
              </a:rPr>
              <a:t></a:t>
            </a:r>
            <a:endParaRPr lang="fr-FR" dirty="0"/>
          </a:p>
          <a:p>
            <a:endParaRPr lang="en-US" sz="1800" b="1"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endParaRPr>
          </a:p>
        </p:txBody>
      </p:sp>
      <p:pic>
        <p:nvPicPr>
          <p:cNvPr id="5" name="Image 4">
            <a:extLst>
              <a:ext uri="{FF2B5EF4-FFF2-40B4-BE49-F238E27FC236}">
                <a16:creationId xmlns:a16="http://schemas.microsoft.com/office/drawing/2014/main" id="{2F020C37-E38C-4D23-B940-54B7239FBDB4}"/>
              </a:ext>
            </a:extLst>
          </p:cNvPr>
          <p:cNvPicPr>
            <a:picLocks noChangeAspect="1"/>
          </p:cNvPicPr>
          <p:nvPr/>
        </p:nvPicPr>
        <p:blipFill>
          <a:blip r:embed="rId3"/>
          <a:stretch>
            <a:fillRect/>
          </a:stretch>
        </p:blipFill>
        <p:spPr>
          <a:xfrm>
            <a:off x="1574169" y="2041742"/>
            <a:ext cx="7644987" cy="3710241"/>
          </a:xfrm>
          <a:prstGeom prst="rect">
            <a:avLst/>
          </a:prstGeom>
        </p:spPr>
      </p:pic>
    </p:spTree>
    <p:extLst>
      <p:ext uri="{BB962C8B-B14F-4D97-AF65-F5344CB8AC3E}">
        <p14:creationId xmlns:p14="http://schemas.microsoft.com/office/powerpoint/2010/main" val="298726414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 name="Rectangle 78"/>
          <p:cNvSpPr/>
          <p:nvPr/>
        </p:nvSpPr>
        <p:spPr>
          <a:xfrm>
            <a:off x="1" y="-1"/>
            <a:ext cx="12192000" cy="6858001"/>
          </a:xfrm>
          <a:prstGeom prst="rect">
            <a:avLst/>
          </a:prstGeom>
          <a:solidFill>
            <a:srgbClr val="0057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solidFill>
                <a:prstClr val="white"/>
              </a:solidFill>
            </a:endParaRPr>
          </a:p>
        </p:txBody>
      </p:sp>
      <p:sp>
        <p:nvSpPr>
          <p:cNvPr id="80" name="Rectangle 79"/>
          <p:cNvSpPr/>
          <p:nvPr/>
        </p:nvSpPr>
        <p:spPr>
          <a:xfrm>
            <a:off x="386192" y="936239"/>
            <a:ext cx="11405758" cy="5572461"/>
          </a:xfrm>
          <a:prstGeom prst="rect">
            <a:avLst/>
          </a:prstGeom>
          <a:solidFill>
            <a:schemeClr val="bg1"/>
          </a:solidFill>
          <a:ln w="38100">
            <a:solidFill>
              <a:srgbClr val="D18C0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42900" indent="-342900">
              <a:buFont typeface="Courier New" panose="02070309020205020404" pitchFamily="49" charset="0"/>
              <a:buChar char="o"/>
            </a:pPr>
            <a:r>
              <a:rPr lang="fr-FR"/>
              <a:t>9 Limites planétaires</a:t>
            </a:r>
          </a:p>
        </p:txBody>
      </p:sp>
      <p:cxnSp>
        <p:nvCxnSpPr>
          <p:cNvPr id="83" name="Connecteur droit 82"/>
          <p:cNvCxnSpPr/>
          <p:nvPr/>
        </p:nvCxnSpPr>
        <p:spPr>
          <a:xfrm flipV="1">
            <a:off x="8314441" y="534601"/>
            <a:ext cx="3877559" cy="12154"/>
          </a:xfrm>
          <a:prstGeom prst="line">
            <a:avLst/>
          </a:prstGeom>
          <a:ln w="38100">
            <a:solidFill>
              <a:srgbClr val="D18C03"/>
            </a:solidFill>
          </a:ln>
        </p:spPr>
        <p:style>
          <a:lnRef idx="1">
            <a:schemeClr val="accent1"/>
          </a:lnRef>
          <a:fillRef idx="0">
            <a:schemeClr val="accent1"/>
          </a:fillRef>
          <a:effectRef idx="0">
            <a:schemeClr val="accent1"/>
          </a:effectRef>
          <a:fontRef idx="minor">
            <a:schemeClr val="tx1"/>
          </a:fontRef>
        </p:style>
      </p:cxnSp>
      <p:sp>
        <p:nvSpPr>
          <p:cNvPr id="84" name="ZoneTexte 83"/>
          <p:cNvSpPr txBox="1"/>
          <p:nvPr/>
        </p:nvSpPr>
        <p:spPr>
          <a:xfrm>
            <a:off x="508121" y="84883"/>
            <a:ext cx="7806320" cy="769441"/>
          </a:xfrm>
          <a:prstGeom prst="rect">
            <a:avLst/>
          </a:prstGeom>
          <a:noFill/>
        </p:spPr>
        <p:txBody>
          <a:bodyPr wrap="square" rtlCol="0">
            <a:spAutoFit/>
          </a:bodyPr>
          <a:lstStyle/>
          <a:p>
            <a:r>
              <a:rPr lang="fr-FR" sz="4400" dirty="0">
                <a:solidFill>
                  <a:prstClr val="white"/>
                </a:solidFill>
              </a:rPr>
              <a:t>Reco Numériques</a:t>
            </a:r>
          </a:p>
        </p:txBody>
      </p:sp>
      <p:sp>
        <p:nvSpPr>
          <p:cNvPr id="9" name="ZoneTexte 8">
            <a:extLst>
              <a:ext uri="{FF2B5EF4-FFF2-40B4-BE49-F238E27FC236}">
                <a16:creationId xmlns:a16="http://schemas.microsoft.com/office/drawing/2014/main" id="{85C56AAA-75C4-4C61-925C-9A669CD53692}"/>
              </a:ext>
            </a:extLst>
          </p:cNvPr>
          <p:cNvSpPr txBox="1"/>
          <p:nvPr/>
        </p:nvSpPr>
        <p:spPr>
          <a:xfrm>
            <a:off x="508120" y="981247"/>
            <a:ext cx="11178663" cy="6529480"/>
          </a:xfrm>
          <a:prstGeom prst="rect">
            <a:avLst/>
          </a:prstGeom>
          <a:noFill/>
        </p:spPr>
        <p:txBody>
          <a:bodyPr wrap="square" rtlCol="0">
            <a:spAutoFit/>
          </a:bodyPr>
          <a:lstStyle/>
          <a:p>
            <a:r>
              <a:rPr lang="fr-FR" dirty="0"/>
              <a:t>Périmètre des data </a:t>
            </a:r>
            <a:r>
              <a:rPr lang="fr-FR" sz="1800" b="1"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concernées par les recommandations</a:t>
            </a:r>
          </a:p>
          <a:p>
            <a:endParaRPr lang="fr-FR" b="1" dirty="0">
              <a:solidFill>
                <a:srgbClr val="000000"/>
              </a:solidFill>
              <a:latin typeface="Calibri" panose="020F0502020204030204" pitchFamily="34" charset="0"/>
              <a:ea typeface="Calibri" panose="020F0502020204030204" pitchFamily="34" charset="0"/>
              <a:cs typeface="Calibri" panose="020F0502020204030204" pitchFamily="34" charset="0"/>
            </a:endParaRPr>
          </a:p>
          <a:p>
            <a:pPr>
              <a:lnSpc>
                <a:spcPct val="107000"/>
              </a:lnSpc>
              <a:spcAft>
                <a:spcPts val="800"/>
              </a:spcAft>
            </a:pPr>
            <a:r>
              <a:rPr lang="en-US" sz="1400" dirty="0" err="1">
                <a:effectLst/>
                <a:latin typeface="Calibri" panose="020F0502020204030204" pitchFamily="34" charset="0"/>
                <a:ea typeface="Calibri" panose="020F0502020204030204" pitchFamily="34" charset="0"/>
                <a:cs typeface="Times New Roman" panose="02020603050405020304" pitchFamily="18" charset="0"/>
              </a:rPr>
              <a:t>Ces</a:t>
            </a:r>
            <a:r>
              <a:rPr lang="en-US" sz="1400" dirty="0">
                <a:effectLst/>
                <a:latin typeface="Calibri" panose="020F0502020204030204" pitchFamily="34" charset="0"/>
                <a:ea typeface="Calibri" panose="020F0502020204030204" pitchFamily="34" charset="0"/>
                <a:cs typeface="Times New Roman" panose="02020603050405020304" pitchFamily="18" charset="0"/>
              </a:rPr>
              <a:t> </a:t>
            </a:r>
            <a:r>
              <a:rPr lang="en-US" sz="1400" dirty="0" err="1">
                <a:effectLst/>
                <a:latin typeface="Calibri" panose="020F0502020204030204" pitchFamily="34" charset="0"/>
                <a:ea typeface="Calibri" panose="020F0502020204030204" pitchFamily="34" charset="0"/>
                <a:cs typeface="Times New Roman" panose="02020603050405020304" pitchFamily="18" charset="0"/>
              </a:rPr>
              <a:t>recommandations</a:t>
            </a:r>
            <a:r>
              <a:rPr lang="en-US" sz="1400" dirty="0">
                <a:effectLst/>
                <a:latin typeface="Calibri" panose="020F0502020204030204" pitchFamily="34" charset="0"/>
                <a:ea typeface="Calibri" panose="020F0502020204030204" pitchFamily="34" charset="0"/>
                <a:cs typeface="Times New Roman" panose="02020603050405020304" pitchFamily="18" charset="0"/>
              </a:rPr>
              <a:t> </a:t>
            </a:r>
            <a:r>
              <a:rPr lang="en-US" sz="1400" dirty="0" err="1">
                <a:effectLst/>
                <a:latin typeface="Calibri" panose="020F0502020204030204" pitchFamily="34" charset="0"/>
                <a:ea typeface="Calibri" panose="020F0502020204030204" pitchFamily="34" charset="0"/>
                <a:cs typeface="Times New Roman" panose="02020603050405020304" pitchFamily="18" charset="0"/>
              </a:rPr>
              <a:t>concernent</a:t>
            </a:r>
            <a:r>
              <a:rPr lang="en-US" sz="1400" dirty="0">
                <a:effectLst/>
                <a:latin typeface="Calibri" panose="020F0502020204030204" pitchFamily="34" charset="0"/>
                <a:ea typeface="Calibri" panose="020F0502020204030204" pitchFamily="34" charset="0"/>
                <a:cs typeface="Times New Roman" panose="02020603050405020304" pitchFamily="18" charset="0"/>
              </a:rPr>
              <a:t> </a:t>
            </a:r>
            <a:r>
              <a:rPr lang="en-US" sz="1400" b="1" dirty="0">
                <a:effectLst/>
                <a:latin typeface="Calibri" panose="020F0502020204030204" pitchFamily="34" charset="0"/>
                <a:ea typeface="Calibri" panose="020F0502020204030204" pitchFamily="34" charset="0"/>
                <a:cs typeface="Times New Roman" panose="02020603050405020304" pitchFamily="18" charset="0"/>
              </a:rPr>
              <a:t>le </a:t>
            </a:r>
            <a:r>
              <a:rPr lang="en-US" sz="1400" b="1" dirty="0" err="1">
                <a:effectLst/>
                <a:latin typeface="Calibri" panose="020F0502020204030204" pitchFamily="34" charset="0"/>
                <a:ea typeface="Calibri" panose="020F0502020204030204" pitchFamily="34" charset="0"/>
                <a:cs typeface="Times New Roman" panose="02020603050405020304" pitchFamily="18" charset="0"/>
              </a:rPr>
              <a:t>paquet</a:t>
            </a:r>
            <a:r>
              <a:rPr lang="en-US" sz="1400" b="1" dirty="0">
                <a:effectLst/>
                <a:latin typeface="Calibri" panose="020F0502020204030204" pitchFamily="34" charset="0"/>
                <a:ea typeface="Calibri" panose="020F0502020204030204" pitchFamily="34" charset="0"/>
                <a:cs typeface="Times New Roman" panose="02020603050405020304" pitchFamily="18" charset="0"/>
              </a:rPr>
              <a:t> de </a:t>
            </a:r>
            <a:r>
              <a:rPr lang="en-US" sz="1400" b="1" dirty="0" err="1">
                <a:effectLst/>
                <a:latin typeface="Calibri" panose="020F0502020204030204" pitchFamily="34" charset="0"/>
                <a:ea typeface="Calibri" panose="020F0502020204030204" pitchFamily="34" charset="0"/>
                <a:cs typeface="Times New Roman" panose="02020603050405020304" pitchFamily="18" charset="0"/>
              </a:rPr>
              <a:t>données</a:t>
            </a:r>
            <a:r>
              <a:rPr lang="en-US" sz="1400" b="1" dirty="0">
                <a:effectLst/>
                <a:latin typeface="Calibri" panose="020F0502020204030204" pitchFamily="34" charset="0"/>
                <a:ea typeface="Calibri" panose="020F0502020204030204" pitchFamily="34" charset="0"/>
                <a:cs typeface="Times New Roman" panose="02020603050405020304" pitchFamily="18" charset="0"/>
              </a:rPr>
              <a:t> source (source data package)</a:t>
            </a:r>
            <a:r>
              <a:rPr lang="en-US" sz="1400" dirty="0">
                <a:effectLst/>
                <a:latin typeface="Calibri" panose="020F0502020204030204" pitchFamily="34" charset="0"/>
                <a:ea typeface="Calibri" panose="020F0502020204030204" pitchFamily="34" charset="0"/>
                <a:cs typeface="Times New Roman" panose="02020603050405020304" pitchFamily="18" charset="0"/>
              </a:rPr>
              <a:t> : ensemble </a:t>
            </a:r>
            <a:r>
              <a:rPr lang="en-US" sz="1400" dirty="0" err="1">
                <a:effectLst/>
                <a:latin typeface="Calibri" panose="020F0502020204030204" pitchFamily="34" charset="0"/>
                <a:ea typeface="Calibri" panose="020F0502020204030204" pitchFamily="34" charset="0"/>
                <a:cs typeface="Times New Roman" panose="02020603050405020304" pitchFamily="18" charset="0"/>
              </a:rPr>
              <a:t>immuable</a:t>
            </a:r>
            <a:r>
              <a:rPr lang="en-US" sz="1400" dirty="0">
                <a:effectLst/>
                <a:latin typeface="Calibri" panose="020F0502020204030204" pitchFamily="34" charset="0"/>
                <a:ea typeface="Calibri" panose="020F0502020204030204" pitchFamily="34" charset="0"/>
                <a:cs typeface="Times New Roman" panose="02020603050405020304" pitchFamily="18" charset="0"/>
              </a:rPr>
              <a:t> de </a:t>
            </a:r>
            <a:r>
              <a:rPr lang="en-US" sz="1400" dirty="0" err="1">
                <a:effectLst/>
                <a:latin typeface="Calibri" panose="020F0502020204030204" pitchFamily="34" charset="0"/>
                <a:ea typeface="Calibri" panose="020F0502020204030204" pitchFamily="34" charset="0"/>
                <a:cs typeface="Times New Roman" panose="02020603050405020304" pitchFamily="18" charset="0"/>
              </a:rPr>
              <a:t>fichiers</a:t>
            </a:r>
            <a:r>
              <a:rPr lang="en-US" sz="1400" dirty="0">
                <a:effectLst/>
                <a:latin typeface="Calibri" panose="020F0502020204030204" pitchFamily="34" charset="0"/>
                <a:ea typeface="Calibri" panose="020F0502020204030204" pitchFamily="34" charset="0"/>
                <a:cs typeface="Times New Roman" panose="02020603050405020304" pitchFamily="18" charset="0"/>
              </a:rPr>
              <a:t> </a:t>
            </a:r>
            <a:r>
              <a:rPr lang="en-US" sz="1400" dirty="0" err="1">
                <a:effectLst/>
                <a:latin typeface="Calibri" panose="020F0502020204030204" pitchFamily="34" charset="0"/>
                <a:ea typeface="Calibri" panose="020F0502020204030204" pitchFamily="34" charset="0"/>
                <a:cs typeface="Times New Roman" panose="02020603050405020304" pitchFamily="18" charset="0"/>
              </a:rPr>
              <a:t>générés</a:t>
            </a:r>
            <a:r>
              <a:rPr lang="en-US" sz="1400" dirty="0">
                <a:effectLst/>
                <a:latin typeface="Calibri" panose="020F0502020204030204" pitchFamily="34" charset="0"/>
                <a:ea typeface="Calibri" panose="020F0502020204030204" pitchFamily="34" charset="0"/>
                <a:cs typeface="Times New Roman" panose="02020603050405020304" pitchFamily="18" charset="0"/>
              </a:rPr>
              <a:t> </a:t>
            </a:r>
            <a:r>
              <a:rPr lang="en-US" sz="1400" dirty="0" err="1">
                <a:effectLst/>
                <a:latin typeface="Calibri" panose="020F0502020204030204" pitchFamily="34" charset="0"/>
                <a:ea typeface="Calibri" panose="020F0502020204030204" pitchFamily="34" charset="0"/>
                <a:cs typeface="Times New Roman" panose="02020603050405020304" pitchFamily="18" charset="0"/>
              </a:rPr>
              <a:t>automatiquement</a:t>
            </a:r>
            <a:r>
              <a:rPr lang="en-US" sz="1400" dirty="0">
                <a:effectLst/>
                <a:latin typeface="Calibri" panose="020F0502020204030204" pitchFamily="34" charset="0"/>
                <a:ea typeface="Calibri" panose="020F0502020204030204" pitchFamily="34" charset="0"/>
                <a:cs typeface="Times New Roman" panose="02020603050405020304" pitchFamily="18" charset="0"/>
              </a:rPr>
              <a:t> </a:t>
            </a:r>
            <a:r>
              <a:rPr lang="en-US" sz="1400" dirty="0" err="1">
                <a:effectLst/>
                <a:latin typeface="Calibri" panose="020F0502020204030204" pitchFamily="34" charset="0"/>
                <a:ea typeface="Calibri" panose="020F0502020204030204" pitchFamily="34" charset="0"/>
                <a:cs typeface="Times New Roman" panose="02020603050405020304" pitchFamily="18" charset="0"/>
              </a:rPr>
              <a:t>lors</a:t>
            </a:r>
            <a:r>
              <a:rPr lang="en-US" sz="1400" dirty="0">
                <a:effectLst/>
                <a:latin typeface="Calibri" panose="020F0502020204030204" pitchFamily="34" charset="0"/>
                <a:ea typeface="Calibri" panose="020F0502020204030204" pitchFamily="34" charset="0"/>
                <a:cs typeface="Times New Roman" panose="02020603050405020304" pitchFamily="18" charset="0"/>
              </a:rPr>
              <a:t> </a:t>
            </a:r>
            <a:r>
              <a:rPr lang="en-US" sz="1400" dirty="0" err="1">
                <a:effectLst/>
                <a:latin typeface="Calibri" panose="020F0502020204030204" pitchFamily="34" charset="0"/>
                <a:ea typeface="Calibri" panose="020F0502020204030204" pitchFamily="34" charset="0"/>
                <a:cs typeface="Times New Roman" panose="02020603050405020304" pitchFamily="18" charset="0"/>
              </a:rPr>
              <a:t>d'une</a:t>
            </a:r>
            <a:r>
              <a:rPr lang="en-US" sz="1400" dirty="0">
                <a:effectLst/>
                <a:latin typeface="Calibri" panose="020F0502020204030204" pitchFamily="34" charset="0"/>
                <a:ea typeface="Calibri" panose="020F0502020204030204" pitchFamily="34" charset="0"/>
                <a:cs typeface="Times New Roman" panose="02020603050405020304" pitchFamily="18" charset="0"/>
              </a:rPr>
              <a:t> </a:t>
            </a:r>
            <a:r>
              <a:rPr lang="en-US" sz="1400" dirty="0" err="1">
                <a:effectLst/>
                <a:latin typeface="Calibri" panose="020F0502020204030204" pitchFamily="34" charset="0"/>
                <a:ea typeface="Calibri" panose="020F0502020204030204" pitchFamily="34" charset="0"/>
                <a:cs typeface="Times New Roman" panose="02020603050405020304" pitchFamily="18" charset="0"/>
              </a:rPr>
              <a:t>analyse</a:t>
            </a:r>
            <a:r>
              <a:rPr lang="en-US" sz="1400" dirty="0">
                <a:effectLst/>
                <a:latin typeface="Calibri" panose="020F0502020204030204" pitchFamily="34" charset="0"/>
                <a:ea typeface="Calibri" panose="020F0502020204030204" pitchFamily="34" charset="0"/>
                <a:cs typeface="Times New Roman" panose="02020603050405020304" pitchFamily="18" charset="0"/>
              </a:rPr>
              <a:t>, </a:t>
            </a:r>
            <a:r>
              <a:rPr lang="en-US" sz="1400" dirty="0" err="1">
                <a:effectLst/>
                <a:latin typeface="Calibri" panose="020F0502020204030204" pitchFamily="34" charset="0"/>
                <a:ea typeface="Calibri" panose="020F0502020204030204" pitchFamily="34" charset="0"/>
                <a:cs typeface="Times New Roman" panose="02020603050405020304" pitchFamily="18" charset="0"/>
              </a:rPr>
              <a:t>stockés</a:t>
            </a:r>
            <a:r>
              <a:rPr lang="en-US" sz="1400" dirty="0">
                <a:effectLst/>
                <a:latin typeface="Calibri" panose="020F0502020204030204" pitchFamily="34" charset="0"/>
                <a:ea typeface="Calibri" panose="020F0502020204030204" pitchFamily="34" charset="0"/>
                <a:cs typeface="Times New Roman" panose="02020603050405020304" pitchFamily="18" charset="0"/>
              </a:rPr>
              <a:t> </a:t>
            </a:r>
            <a:r>
              <a:rPr lang="en-US" sz="1400" dirty="0" err="1">
                <a:effectLst/>
                <a:latin typeface="Calibri" panose="020F0502020204030204" pitchFamily="34" charset="0"/>
                <a:ea typeface="Calibri" panose="020F0502020204030204" pitchFamily="34" charset="0"/>
                <a:cs typeface="Times New Roman" panose="02020603050405020304" pitchFamily="18" charset="0"/>
              </a:rPr>
              <a:t>initialement</a:t>
            </a:r>
            <a:r>
              <a:rPr lang="en-US" sz="1400" dirty="0">
                <a:effectLst/>
                <a:latin typeface="Calibri" panose="020F0502020204030204" pitchFamily="34" charset="0"/>
                <a:ea typeface="Calibri" panose="020F0502020204030204" pitchFamily="34" charset="0"/>
                <a:cs typeface="Times New Roman" panose="02020603050405020304" pitchFamily="18" charset="0"/>
              </a:rPr>
              <a:t> dans un </a:t>
            </a:r>
            <a:r>
              <a:rPr lang="en-US" sz="1400" dirty="0" err="1">
                <a:effectLst/>
                <a:latin typeface="Calibri" panose="020F0502020204030204" pitchFamily="34" charset="0"/>
                <a:ea typeface="Calibri" panose="020F0502020204030204" pitchFamily="34" charset="0"/>
                <a:cs typeface="Times New Roman" panose="02020603050405020304" pitchFamily="18" charset="0"/>
              </a:rPr>
              <a:t>même</a:t>
            </a:r>
            <a:r>
              <a:rPr lang="en-US" sz="1400" dirty="0">
                <a:effectLst/>
                <a:latin typeface="Calibri" panose="020F0502020204030204" pitchFamily="34" charset="0"/>
                <a:ea typeface="Calibri" panose="020F0502020204030204" pitchFamily="34" charset="0"/>
                <a:cs typeface="Times New Roman" panose="02020603050405020304" pitchFamily="18" charset="0"/>
              </a:rPr>
              <a:t> </a:t>
            </a:r>
            <a:r>
              <a:rPr lang="en-US" sz="1400" dirty="0" err="1">
                <a:effectLst/>
                <a:latin typeface="Calibri" panose="020F0502020204030204" pitchFamily="34" charset="0"/>
                <a:ea typeface="Calibri" panose="020F0502020204030204" pitchFamily="34" charset="0"/>
                <a:cs typeface="Times New Roman" panose="02020603050405020304" pitchFamily="18" charset="0"/>
              </a:rPr>
              <a:t>espace</a:t>
            </a:r>
            <a:r>
              <a:rPr lang="en-US" sz="1400" dirty="0">
                <a:effectLst/>
                <a:latin typeface="Calibri" panose="020F0502020204030204" pitchFamily="34" charset="0"/>
                <a:ea typeface="Calibri" panose="020F0502020204030204" pitchFamily="34" charset="0"/>
                <a:cs typeface="Times New Roman" panose="02020603050405020304" pitchFamily="18" charset="0"/>
              </a:rPr>
              <a:t> et </a:t>
            </a:r>
            <a:r>
              <a:rPr lang="en-US" sz="1400" dirty="0" err="1">
                <a:effectLst/>
                <a:latin typeface="Calibri" panose="020F0502020204030204" pitchFamily="34" charset="0"/>
                <a:ea typeface="Calibri" panose="020F0502020204030204" pitchFamily="34" charset="0"/>
                <a:cs typeface="Times New Roman" panose="02020603050405020304" pitchFamily="18" charset="0"/>
              </a:rPr>
              <a:t>permettant</a:t>
            </a:r>
            <a:r>
              <a:rPr lang="en-US" sz="1400" dirty="0">
                <a:effectLst/>
                <a:latin typeface="Calibri" panose="020F0502020204030204" pitchFamily="34" charset="0"/>
                <a:ea typeface="Calibri" panose="020F0502020204030204" pitchFamily="34" charset="0"/>
                <a:cs typeface="Times New Roman" panose="02020603050405020304" pitchFamily="18" charset="0"/>
              </a:rPr>
              <a:t> la </a:t>
            </a:r>
            <a:r>
              <a:rPr lang="en-US" sz="1400" dirty="0" err="1">
                <a:effectLst/>
                <a:latin typeface="Calibri" panose="020F0502020204030204" pitchFamily="34" charset="0"/>
                <a:ea typeface="Calibri" panose="020F0502020204030204" pitchFamily="34" charset="0"/>
                <a:cs typeface="Times New Roman" panose="02020603050405020304" pitchFamily="18" charset="0"/>
              </a:rPr>
              <a:t>traçabilité</a:t>
            </a:r>
            <a:r>
              <a:rPr lang="en-US" sz="1400" dirty="0">
                <a:effectLst/>
                <a:latin typeface="Calibri" panose="020F0502020204030204" pitchFamily="34" charset="0"/>
                <a:ea typeface="Calibri" panose="020F0502020204030204" pitchFamily="34" charset="0"/>
                <a:cs typeface="Times New Roman" panose="02020603050405020304" pitchFamily="18" charset="0"/>
              </a:rPr>
              <a:t>, la </a:t>
            </a:r>
            <a:r>
              <a:rPr lang="en-US" sz="1400" dirty="0" err="1">
                <a:effectLst/>
                <a:latin typeface="Calibri" panose="020F0502020204030204" pitchFamily="34" charset="0"/>
                <a:ea typeface="Calibri" panose="020F0502020204030204" pitchFamily="34" charset="0"/>
                <a:cs typeface="Times New Roman" panose="02020603050405020304" pitchFamily="18" charset="0"/>
              </a:rPr>
              <a:t>reproductibilité</a:t>
            </a:r>
            <a:r>
              <a:rPr lang="en-US" sz="1400" dirty="0">
                <a:effectLst/>
                <a:latin typeface="Calibri" panose="020F0502020204030204" pitchFamily="34" charset="0"/>
                <a:ea typeface="Calibri" panose="020F0502020204030204" pitchFamily="34" charset="0"/>
                <a:cs typeface="Times New Roman" panose="02020603050405020304" pitchFamily="18" charset="0"/>
              </a:rPr>
              <a:t> et la </a:t>
            </a:r>
            <a:r>
              <a:rPr lang="en-US" sz="1400" dirty="0" err="1">
                <a:effectLst/>
                <a:latin typeface="Calibri" panose="020F0502020204030204" pitchFamily="34" charset="0"/>
                <a:ea typeface="Calibri" panose="020F0502020204030204" pitchFamily="34" charset="0"/>
                <a:cs typeface="Times New Roman" panose="02020603050405020304" pitchFamily="18" charset="0"/>
              </a:rPr>
              <a:t>réanalyse</a:t>
            </a:r>
            <a:r>
              <a:rPr lang="en-US" sz="1400" dirty="0">
                <a:effectLst/>
                <a:latin typeface="Calibri" panose="020F0502020204030204" pitchFamily="34" charset="0"/>
                <a:ea typeface="Calibri" panose="020F0502020204030204" pitchFamily="34" charset="0"/>
                <a:cs typeface="Times New Roman" panose="02020603050405020304" pitchFamily="18" charset="0"/>
              </a:rPr>
              <a:t> des </a:t>
            </a:r>
            <a:r>
              <a:rPr lang="en-US" sz="1400" dirty="0" err="1">
                <a:effectLst/>
                <a:latin typeface="Calibri" panose="020F0502020204030204" pitchFamily="34" charset="0"/>
                <a:ea typeface="Calibri" panose="020F0502020204030204" pitchFamily="34" charset="0"/>
                <a:cs typeface="Times New Roman" panose="02020603050405020304" pitchFamily="18" charset="0"/>
              </a:rPr>
              <a:t>résultats</a:t>
            </a:r>
            <a:r>
              <a:rPr lang="en-US" sz="1400" dirty="0">
                <a:effectLst/>
                <a:latin typeface="Calibri" panose="020F0502020204030204" pitchFamily="34" charset="0"/>
                <a:ea typeface="Calibri" panose="020F0502020204030204" pitchFamily="34" charset="0"/>
                <a:cs typeface="Times New Roman" panose="02020603050405020304" pitchFamily="18" charset="0"/>
              </a:rPr>
              <a:t>.</a:t>
            </a:r>
            <a:endParaRPr lang="fr-FR" sz="14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US" sz="1200" dirty="0">
                <a:effectLst/>
                <a:latin typeface="Calibri" panose="020F0502020204030204" pitchFamily="34" charset="0"/>
                <a:ea typeface="Calibri" panose="020F0502020204030204" pitchFamily="34" charset="0"/>
                <a:cs typeface="Times New Roman" panose="02020603050405020304" pitchFamily="18" charset="0"/>
              </a:rPr>
              <a:t>Ce </a:t>
            </a:r>
            <a:r>
              <a:rPr lang="en-US" sz="1200" dirty="0" err="1">
                <a:effectLst/>
                <a:latin typeface="Calibri" panose="020F0502020204030204" pitchFamily="34" charset="0"/>
                <a:ea typeface="Calibri" panose="020F0502020204030204" pitchFamily="34" charset="0"/>
                <a:cs typeface="Times New Roman" panose="02020603050405020304" pitchFamily="18" charset="0"/>
              </a:rPr>
              <a:t>périmètre</a:t>
            </a:r>
            <a:r>
              <a:rPr lang="en-US" sz="1200" dirty="0">
                <a:effectLst/>
                <a:latin typeface="Calibri" panose="020F0502020204030204" pitchFamily="34" charset="0"/>
                <a:ea typeface="Calibri" panose="020F0502020204030204" pitchFamily="34" charset="0"/>
                <a:cs typeface="Times New Roman" panose="02020603050405020304" pitchFamily="18" charset="0"/>
              </a:rPr>
              <a:t> correspond à la </a:t>
            </a:r>
            <a:r>
              <a:rPr lang="en-US" sz="1200" dirty="0" err="1">
                <a:effectLst/>
                <a:latin typeface="Calibri" panose="020F0502020204030204" pitchFamily="34" charset="0"/>
                <a:ea typeface="Calibri" panose="020F0502020204030204" pitchFamily="34" charset="0"/>
                <a:cs typeface="Times New Roman" panose="02020603050405020304" pitchFamily="18" charset="0"/>
              </a:rPr>
              <a:t>réalité</a:t>
            </a:r>
            <a:r>
              <a:rPr lang="en-US" sz="1200" dirty="0">
                <a:effectLst/>
                <a:latin typeface="Calibri" panose="020F0502020204030204" pitchFamily="34" charset="0"/>
                <a:ea typeface="Calibri" panose="020F0502020204030204" pitchFamily="34" charset="0"/>
                <a:cs typeface="Times New Roman" panose="02020603050405020304" pitchFamily="18" charset="0"/>
              </a:rPr>
              <a:t> </a:t>
            </a:r>
            <a:r>
              <a:rPr lang="en-US" sz="1200" dirty="0" err="1">
                <a:effectLst/>
                <a:latin typeface="Calibri" panose="020F0502020204030204" pitchFamily="34" charset="0"/>
                <a:ea typeface="Calibri" panose="020F0502020204030204" pitchFamily="34" charset="0"/>
                <a:cs typeface="Times New Roman" panose="02020603050405020304" pitchFamily="18" charset="0"/>
              </a:rPr>
              <a:t>opérationnelle</a:t>
            </a:r>
            <a:r>
              <a:rPr lang="en-US" sz="1200" dirty="0">
                <a:effectLst/>
                <a:latin typeface="Calibri" panose="020F0502020204030204" pitchFamily="34" charset="0"/>
                <a:ea typeface="Calibri" panose="020F0502020204030204" pitchFamily="34" charset="0"/>
                <a:cs typeface="Times New Roman" panose="02020603050405020304" pitchFamily="18" charset="0"/>
              </a:rPr>
              <a:t> des </a:t>
            </a:r>
            <a:r>
              <a:rPr lang="en-US" sz="1200" dirty="0" err="1">
                <a:effectLst/>
                <a:latin typeface="Calibri" panose="020F0502020204030204" pitchFamily="34" charset="0"/>
                <a:ea typeface="Calibri" panose="020F0502020204030204" pitchFamily="34" charset="0"/>
                <a:cs typeface="Times New Roman" panose="02020603050405020304" pitchFamily="18" charset="0"/>
              </a:rPr>
              <a:t>laboratoires</a:t>
            </a:r>
            <a:r>
              <a:rPr lang="en-US" sz="1200" dirty="0">
                <a:effectLst/>
                <a:latin typeface="Calibri" panose="020F0502020204030204" pitchFamily="34" charset="0"/>
                <a:ea typeface="Calibri" panose="020F0502020204030204" pitchFamily="34" charset="0"/>
                <a:cs typeface="Times New Roman" panose="02020603050405020304" pitchFamily="18" charset="0"/>
              </a:rPr>
              <a:t> </a:t>
            </a:r>
            <a:r>
              <a:rPr lang="en-US" sz="1200" dirty="0" err="1">
                <a:effectLst/>
                <a:latin typeface="Calibri" panose="020F0502020204030204" pitchFamily="34" charset="0"/>
                <a:ea typeface="Calibri" panose="020F0502020204030204" pitchFamily="34" charset="0"/>
                <a:cs typeface="Times New Roman" panose="02020603050405020304" pitchFamily="18" charset="0"/>
              </a:rPr>
              <a:t>où</a:t>
            </a:r>
            <a:r>
              <a:rPr lang="en-US" sz="1200" dirty="0">
                <a:effectLst/>
                <a:latin typeface="Calibri" panose="020F0502020204030204" pitchFamily="34" charset="0"/>
                <a:ea typeface="Calibri" panose="020F0502020204030204" pitchFamily="34" charset="0"/>
                <a:cs typeface="Times New Roman" panose="02020603050405020304" pitchFamily="18" charset="0"/>
              </a:rPr>
              <a:t> </a:t>
            </a:r>
            <a:r>
              <a:rPr lang="en-US" sz="1200" dirty="0" err="1">
                <a:effectLst/>
                <a:latin typeface="Calibri" panose="020F0502020204030204" pitchFamily="34" charset="0"/>
                <a:ea typeface="Calibri" panose="020F0502020204030204" pitchFamily="34" charset="0"/>
                <a:cs typeface="Times New Roman" panose="02020603050405020304" pitchFamily="18" charset="0"/>
              </a:rPr>
              <a:t>ces</a:t>
            </a:r>
            <a:r>
              <a:rPr lang="en-US" sz="1200" dirty="0">
                <a:effectLst/>
                <a:latin typeface="Calibri" panose="020F0502020204030204" pitchFamily="34" charset="0"/>
                <a:ea typeface="Calibri" panose="020F0502020204030204" pitchFamily="34" charset="0"/>
                <a:cs typeface="Times New Roman" panose="02020603050405020304" pitchFamily="18" charset="0"/>
              </a:rPr>
              <a:t> </a:t>
            </a:r>
            <a:r>
              <a:rPr lang="en-US" sz="1200" dirty="0" err="1">
                <a:effectLst/>
                <a:latin typeface="Calibri" panose="020F0502020204030204" pitchFamily="34" charset="0"/>
                <a:ea typeface="Calibri" panose="020F0502020204030204" pitchFamily="34" charset="0"/>
                <a:cs typeface="Times New Roman" panose="02020603050405020304" pitchFamily="18" charset="0"/>
              </a:rPr>
              <a:t>fichiers</a:t>
            </a:r>
            <a:r>
              <a:rPr lang="en-US" sz="1200" dirty="0">
                <a:effectLst/>
                <a:latin typeface="Calibri" panose="020F0502020204030204" pitchFamily="34" charset="0"/>
                <a:ea typeface="Calibri" panose="020F0502020204030204" pitchFamily="34" charset="0"/>
                <a:cs typeface="Times New Roman" panose="02020603050405020304" pitchFamily="18" charset="0"/>
              </a:rPr>
              <a:t> </a:t>
            </a:r>
            <a:r>
              <a:rPr lang="en-US" sz="1200" dirty="0" err="1">
                <a:effectLst/>
                <a:latin typeface="Calibri" panose="020F0502020204030204" pitchFamily="34" charset="0"/>
                <a:ea typeface="Calibri" panose="020F0502020204030204" pitchFamily="34" charset="0"/>
                <a:cs typeface="Times New Roman" panose="02020603050405020304" pitchFamily="18" charset="0"/>
              </a:rPr>
              <a:t>sont</a:t>
            </a:r>
            <a:r>
              <a:rPr lang="en-US" sz="1200" dirty="0">
                <a:effectLst/>
                <a:latin typeface="Calibri" panose="020F0502020204030204" pitchFamily="34" charset="0"/>
                <a:ea typeface="Calibri" panose="020F0502020204030204" pitchFamily="34" charset="0"/>
                <a:cs typeface="Times New Roman" panose="02020603050405020304" pitchFamily="18" charset="0"/>
              </a:rPr>
              <a:t> </a:t>
            </a:r>
            <a:r>
              <a:rPr lang="en-US" sz="1200" dirty="0" err="1">
                <a:effectLst/>
                <a:latin typeface="Calibri" panose="020F0502020204030204" pitchFamily="34" charset="0"/>
                <a:ea typeface="Calibri" panose="020F0502020204030204" pitchFamily="34" charset="0"/>
                <a:cs typeface="Times New Roman" panose="02020603050405020304" pitchFamily="18" charset="0"/>
              </a:rPr>
              <a:t>produits</a:t>
            </a:r>
            <a:r>
              <a:rPr lang="en-US" sz="1200" dirty="0">
                <a:effectLst/>
                <a:latin typeface="Calibri" panose="020F0502020204030204" pitchFamily="34" charset="0"/>
                <a:ea typeface="Calibri" panose="020F0502020204030204" pitchFamily="34" charset="0"/>
                <a:cs typeface="Times New Roman" panose="02020603050405020304" pitchFamily="18" charset="0"/>
              </a:rPr>
              <a:t> </a:t>
            </a:r>
            <a:r>
              <a:rPr lang="en-US" sz="1200" dirty="0" err="1">
                <a:effectLst/>
                <a:latin typeface="Calibri" panose="020F0502020204030204" pitchFamily="34" charset="0"/>
                <a:ea typeface="Calibri" panose="020F0502020204030204" pitchFamily="34" charset="0"/>
                <a:cs typeface="Times New Roman" panose="02020603050405020304" pitchFamily="18" charset="0"/>
              </a:rPr>
              <a:t>simultanément</a:t>
            </a:r>
            <a:r>
              <a:rPr lang="en-US" sz="1200" dirty="0">
                <a:effectLst/>
                <a:latin typeface="Calibri" panose="020F0502020204030204" pitchFamily="34" charset="0"/>
                <a:ea typeface="Calibri" panose="020F0502020204030204" pitchFamily="34" charset="0"/>
                <a:cs typeface="Times New Roman" panose="02020603050405020304" pitchFamily="18" charset="0"/>
              </a:rPr>
              <a:t> et </a:t>
            </a:r>
            <a:r>
              <a:rPr lang="en-US" sz="1200" dirty="0" err="1">
                <a:effectLst/>
                <a:latin typeface="Calibri" panose="020F0502020204030204" pitchFamily="34" charset="0"/>
                <a:ea typeface="Calibri" panose="020F0502020204030204" pitchFamily="34" charset="0"/>
                <a:cs typeface="Times New Roman" panose="02020603050405020304" pitchFamily="18" charset="0"/>
              </a:rPr>
              <a:t>archivés</a:t>
            </a:r>
            <a:r>
              <a:rPr lang="en-US" sz="1200" dirty="0">
                <a:effectLst/>
                <a:latin typeface="Calibri" panose="020F0502020204030204" pitchFamily="34" charset="0"/>
                <a:ea typeface="Calibri" panose="020F0502020204030204" pitchFamily="34" charset="0"/>
                <a:cs typeface="Times New Roman" panose="02020603050405020304" pitchFamily="18" charset="0"/>
              </a:rPr>
              <a:t> en bloc, sans distinction </a:t>
            </a:r>
            <a:r>
              <a:rPr lang="en-US" sz="1200" dirty="0" err="1">
                <a:effectLst/>
                <a:latin typeface="Calibri" panose="020F0502020204030204" pitchFamily="34" charset="0"/>
                <a:ea typeface="Calibri" panose="020F0502020204030204" pitchFamily="34" charset="0"/>
                <a:cs typeface="Times New Roman" panose="02020603050405020304" pitchFamily="18" charset="0"/>
              </a:rPr>
              <a:t>individuelle</a:t>
            </a:r>
            <a:r>
              <a:rPr lang="en-US" sz="1200" dirty="0">
                <a:effectLst/>
                <a:latin typeface="Calibri" panose="020F0502020204030204" pitchFamily="34" charset="0"/>
                <a:ea typeface="Calibri" panose="020F0502020204030204" pitchFamily="34" charset="0"/>
                <a:cs typeface="Times New Roman" panose="02020603050405020304" pitchFamily="18" charset="0"/>
              </a:rPr>
              <a:t>. </a:t>
            </a:r>
            <a:endParaRPr lang="fr-FR" sz="12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US" sz="1200" b="1" dirty="0" err="1">
                <a:effectLst/>
                <a:latin typeface="Calibri" panose="020F0502020204030204" pitchFamily="34" charset="0"/>
                <a:ea typeface="Calibri" panose="020F0502020204030204" pitchFamily="34" charset="0"/>
                <a:cs typeface="Times New Roman" panose="02020603050405020304" pitchFamily="18" charset="0"/>
              </a:rPr>
              <a:t>Composants</a:t>
            </a:r>
            <a:r>
              <a:rPr lang="en-US" sz="1200" b="1" dirty="0">
                <a:effectLst/>
                <a:latin typeface="Calibri" panose="020F0502020204030204" pitchFamily="34" charset="0"/>
                <a:ea typeface="Calibri" panose="020F0502020204030204" pitchFamily="34" charset="0"/>
                <a:cs typeface="Times New Roman" panose="02020603050405020304" pitchFamily="18" charset="0"/>
              </a:rPr>
              <a:t> </a:t>
            </a:r>
            <a:r>
              <a:rPr lang="en-US" sz="1200" b="1" dirty="0" err="1">
                <a:effectLst/>
                <a:latin typeface="Calibri" panose="020F0502020204030204" pitchFamily="34" charset="0"/>
                <a:ea typeface="Calibri" panose="020F0502020204030204" pitchFamily="34" charset="0"/>
                <a:cs typeface="Times New Roman" panose="02020603050405020304" pitchFamily="18" charset="0"/>
              </a:rPr>
              <a:t>inclus</a:t>
            </a:r>
            <a:endParaRPr lang="fr-FR" sz="12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US" sz="1200" dirty="0">
                <a:effectLst/>
                <a:latin typeface="Calibri" panose="020F0502020204030204" pitchFamily="34" charset="0"/>
                <a:ea typeface="Calibri" panose="020F0502020204030204" pitchFamily="34" charset="0"/>
                <a:cs typeface="Times New Roman" panose="02020603050405020304" pitchFamily="18" charset="0"/>
              </a:rPr>
              <a:t>Le </a:t>
            </a:r>
            <a:r>
              <a:rPr lang="en-US" sz="1200" dirty="0" err="1">
                <a:effectLst/>
                <a:latin typeface="Calibri" panose="020F0502020204030204" pitchFamily="34" charset="0"/>
                <a:ea typeface="Calibri" panose="020F0502020204030204" pitchFamily="34" charset="0"/>
                <a:cs typeface="Times New Roman" panose="02020603050405020304" pitchFamily="18" charset="0"/>
              </a:rPr>
              <a:t>paquet</a:t>
            </a:r>
            <a:r>
              <a:rPr lang="en-US" sz="1200" dirty="0">
                <a:effectLst/>
                <a:latin typeface="Calibri" panose="020F0502020204030204" pitchFamily="34" charset="0"/>
                <a:ea typeface="Calibri" panose="020F0502020204030204" pitchFamily="34" charset="0"/>
                <a:cs typeface="Times New Roman" panose="02020603050405020304" pitchFamily="18" charset="0"/>
              </a:rPr>
              <a:t> </a:t>
            </a:r>
            <a:r>
              <a:rPr lang="en-US" sz="1200" dirty="0" err="1">
                <a:effectLst/>
                <a:latin typeface="Calibri" panose="020F0502020204030204" pitchFamily="34" charset="0"/>
                <a:ea typeface="Calibri" panose="020F0502020204030204" pitchFamily="34" charset="0"/>
                <a:cs typeface="Times New Roman" panose="02020603050405020304" pitchFamily="18" charset="0"/>
              </a:rPr>
              <a:t>comprend</a:t>
            </a:r>
            <a:r>
              <a:rPr lang="en-US" sz="1200" dirty="0">
                <a:effectLst/>
                <a:latin typeface="Calibri" panose="020F0502020204030204" pitchFamily="34" charset="0"/>
                <a:ea typeface="Calibri" panose="020F0502020204030204" pitchFamily="34" charset="0"/>
                <a:cs typeface="Times New Roman" panose="02020603050405020304" pitchFamily="18" charset="0"/>
              </a:rPr>
              <a:t> les </a:t>
            </a:r>
            <a:r>
              <a:rPr lang="en-US" sz="1200" dirty="0" err="1">
                <a:effectLst/>
                <a:latin typeface="Calibri" panose="020F0502020204030204" pitchFamily="34" charset="0"/>
                <a:ea typeface="Calibri" panose="020F0502020204030204" pitchFamily="34" charset="0"/>
                <a:cs typeface="Times New Roman" panose="02020603050405020304" pitchFamily="18" charset="0"/>
              </a:rPr>
              <a:t>données</a:t>
            </a:r>
            <a:r>
              <a:rPr lang="en-US" sz="1200" dirty="0">
                <a:effectLst/>
                <a:latin typeface="Calibri" panose="020F0502020204030204" pitchFamily="34" charset="0"/>
                <a:ea typeface="Calibri" panose="020F0502020204030204" pitchFamily="34" charset="0"/>
                <a:cs typeface="Times New Roman" panose="02020603050405020304" pitchFamily="18" charset="0"/>
              </a:rPr>
              <a:t> </a:t>
            </a:r>
            <a:r>
              <a:rPr lang="en-US" sz="1200" dirty="0" err="1">
                <a:effectLst/>
                <a:latin typeface="Calibri" panose="020F0502020204030204" pitchFamily="34" charset="0"/>
                <a:ea typeface="Calibri" panose="020F0502020204030204" pitchFamily="34" charset="0"/>
                <a:cs typeface="Times New Roman" panose="02020603050405020304" pitchFamily="18" charset="0"/>
              </a:rPr>
              <a:t>produites</a:t>
            </a:r>
            <a:r>
              <a:rPr lang="en-US" sz="1200" dirty="0">
                <a:effectLst/>
                <a:latin typeface="Calibri" panose="020F0502020204030204" pitchFamily="34" charset="0"/>
                <a:ea typeface="Calibri" panose="020F0502020204030204" pitchFamily="34" charset="0"/>
                <a:cs typeface="Times New Roman" panose="02020603050405020304" pitchFamily="18" charset="0"/>
              </a:rPr>
              <a:t> du </a:t>
            </a:r>
            <a:r>
              <a:rPr lang="en-US" sz="1200" dirty="0" err="1">
                <a:effectLst/>
                <a:latin typeface="Calibri" panose="020F0502020204030204" pitchFamily="34" charset="0"/>
                <a:ea typeface="Calibri" panose="020F0502020204030204" pitchFamily="34" charset="0"/>
                <a:cs typeface="Times New Roman" panose="02020603050405020304" pitchFamily="18" charset="0"/>
              </a:rPr>
              <a:t>démarrage</a:t>
            </a:r>
            <a:r>
              <a:rPr lang="en-US" sz="1200" dirty="0">
                <a:effectLst/>
                <a:latin typeface="Calibri" panose="020F0502020204030204" pitchFamily="34" charset="0"/>
                <a:ea typeface="Calibri" panose="020F0502020204030204" pitchFamily="34" charset="0"/>
                <a:cs typeface="Times New Roman" panose="02020603050405020304" pitchFamily="18" charset="0"/>
              </a:rPr>
              <a:t> de </a:t>
            </a:r>
            <a:r>
              <a:rPr lang="en-US" sz="1200" dirty="0" err="1">
                <a:effectLst/>
                <a:latin typeface="Calibri" panose="020F0502020204030204" pitchFamily="34" charset="0"/>
                <a:ea typeface="Calibri" panose="020F0502020204030204" pitchFamily="34" charset="0"/>
                <a:cs typeface="Times New Roman" panose="02020603050405020304" pitchFamily="18" charset="0"/>
              </a:rPr>
              <a:t>l'acquisition</a:t>
            </a:r>
            <a:r>
              <a:rPr lang="en-US" sz="1200" dirty="0">
                <a:effectLst/>
                <a:latin typeface="Calibri" panose="020F0502020204030204" pitchFamily="34" charset="0"/>
                <a:ea typeface="Calibri" panose="020F0502020204030204" pitchFamily="34" charset="0"/>
                <a:cs typeface="Times New Roman" panose="02020603050405020304" pitchFamily="18" charset="0"/>
              </a:rPr>
              <a:t> </a:t>
            </a:r>
            <a:r>
              <a:rPr lang="en-US" sz="1200" dirty="0" err="1">
                <a:effectLst/>
                <a:latin typeface="Calibri" panose="020F0502020204030204" pitchFamily="34" charset="0"/>
                <a:ea typeface="Calibri" panose="020F0502020204030204" pitchFamily="34" charset="0"/>
                <a:cs typeface="Times New Roman" panose="02020603050405020304" pitchFamily="18" charset="0"/>
              </a:rPr>
              <a:t>ou</a:t>
            </a:r>
            <a:r>
              <a:rPr lang="en-US" sz="1200" dirty="0">
                <a:effectLst/>
                <a:latin typeface="Calibri" panose="020F0502020204030204" pitchFamily="34" charset="0"/>
                <a:ea typeface="Calibri" panose="020F0502020204030204" pitchFamily="34" charset="0"/>
                <a:cs typeface="Times New Roman" panose="02020603050405020304" pitchFamily="18" charset="0"/>
              </a:rPr>
              <a:t> de </a:t>
            </a:r>
            <a:r>
              <a:rPr lang="en-US" sz="1200" dirty="0" err="1">
                <a:effectLst/>
                <a:latin typeface="Calibri" panose="020F0502020204030204" pitchFamily="34" charset="0"/>
                <a:ea typeface="Calibri" panose="020F0502020204030204" pitchFamily="34" charset="0"/>
                <a:cs typeface="Times New Roman" panose="02020603050405020304" pitchFamily="18" charset="0"/>
              </a:rPr>
              <a:t>l'analyse</a:t>
            </a:r>
            <a:r>
              <a:rPr lang="en-US" sz="1200" dirty="0">
                <a:effectLst/>
                <a:latin typeface="Calibri" panose="020F0502020204030204" pitchFamily="34" charset="0"/>
                <a:ea typeface="Calibri" panose="020F0502020204030204" pitchFamily="34" charset="0"/>
                <a:cs typeface="Times New Roman" panose="02020603050405020304" pitchFamily="18" charset="0"/>
              </a:rPr>
              <a:t> </a:t>
            </a:r>
            <a:r>
              <a:rPr lang="en-US" sz="1200" dirty="0" err="1">
                <a:effectLst/>
                <a:latin typeface="Calibri" panose="020F0502020204030204" pitchFamily="34" charset="0"/>
                <a:ea typeface="Calibri" panose="020F0502020204030204" pitchFamily="34" charset="0"/>
                <a:cs typeface="Times New Roman" panose="02020603050405020304" pitchFamily="18" charset="0"/>
              </a:rPr>
              <a:t>jusqu'à</a:t>
            </a:r>
            <a:r>
              <a:rPr lang="en-US" sz="1200" dirty="0">
                <a:effectLst/>
                <a:latin typeface="Calibri" panose="020F0502020204030204" pitchFamily="34" charset="0"/>
                <a:ea typeface="Calibri" panose="020F0502020204030204" pitchFamily="34" charset="0"/>
                <a:cs typeface="Times New Roman" panose="02020603050405020304" pitchFamily="18" charset="0"/>
              </a:rPr>
              <a:t> la fin du </a:t>
            </a:r>
            <a:r>
              <a:rPr lang="en-US" sz="1200" dirty="0" err="1">
                <a:effectLst/>
                <a:latin typeface="Calibri" panose="020F0502020204030204" pitchFamily="34" charset="0"/>
                <a:ea typeface="Calibri" panose="020F0502020204030204" pitchFamily="34" charset="0"/>
                <a:cs typeface="Times New Roman" panose="02020603050405020304" pitchFamily="18" charset="0"/>
              </a:rPr>
              <a:t>traitement</a:t>
            </a:r>
            <a:r>
              <a:rPr lang="en-US" sz="1200" dirty="0">
                <a:effectLst/>
                <a:latin typeface="Calibri" panose="020F0502020204030204" pitchFamily="34" charset="0"/>
                <a:ea typeface="Calibri" panose="020F0502020204030204" pitchFamily="34" charset="0"/>
                <a:cs typeface="Times New Roman" panose="02020603050405020304" pitchFamily="18" charset="0"/>
              </a:rPr>
              <a:t> </a:t>
            </a:r>
            <a:r>
              <a:rPr lang="en-US" sz="1200" dirty="0" err="1">
                <a:effectLst/>
                <a:latin typeface="Calibri" panose="020F0502020204030204" pitchFamily="34" charset="0"/>
                <a:ea typeface="Calibri" panose="020F0502020204030204" pitchFamily="34" charset="0"/>
                <a:cs typeface="Times New Roman" panose="02020603050405020304" pitchFamily="18" charset="0"/>
              </a:rPr>
              <a:t>automatisé</a:t>
            </a:r>
            <a:r>
              <a:rPr lang="en-US" sz="1200" dirty="0">
                <a:effectLst/>
                <a:latin typeface="Calibri" panose="020F0502020204030204" pitchFamily="34" charset="0"/>
                <a:ea typeface="Calibri" panose="020F0502020204030204" pitchFamily="34" charset="0"/>
                <a:cs typeface="Times New Roman" panose="02020603050405020304" pitchFamily="18" charset="0"/>
              </a:rPr>
              <a:t> :</a:t>
            </a:r>
            <a:endParaRPr lang="fr-FR" sz="12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buFont typeface="Symbol" panose="05050102010706020507" pitchFamily="18" charset="2"/>
              <a:buChar char=""/>
            </a:pPr>
            <a:r>
              <a:rPr lang="en-US" sz="1200" u="sng" dirty="0" err="1">
                <a:effectLst/>
                <a:latin typeface="Calibri" panose="020F0502020204030204" pitchFamily="34" charset="0"/>
                <a:ea typeface="Calibri" panose="020F0502020204030204" pitchFamily="34" charset="0"/>
                <a:cs typeface="Times New Roman" panose="02020603050405020304" pitchFamily="18" charset="0"/>
              </a:rPr>
              <a:t>Données</a:t>
            </a:r>
            <a:r>
              <a:rPr lang="en-US" sz="1200" u="sng" dirty="0">
                <a:effectLst/>
                <a:latin typeface="Calibri" panose="020F0502020204030204" pitchFamily="34" charset="0"/>
                <a:ea typeface="Calibri" panose="020F0502020204030204" pitchFamily="34" charset="0"/>
                <a:cs typeface="Times New Roman" panose="02020603050405020304" pitchFamily="18" charset="0"/>
              </a:rPr>
              <a:t> </a:t>
            </a:r>
            <a:r>
              <a:rPr lang="en-US" sz="1200" u="sng" dirty="0" err="1">
                <a:effectLst/>
                <a:latin typeface="Calibri" panose="020F0502020204030204" pitchFamily="34" charset="0"/>
                <a:ea typeface="Calibri" panose="020F0502020204030204" pitchFamily="34" charset="0"/>
                <a:cs typeface="Times New Roman" panose="02020603050405020304" pitchFamily="18" charset="0"/>
              </a:rPr>
              <a:t>primaires</a:t>
            </a:r>
            <a:r>
              <a:rPr lang="en-US" sz="1200" dirty="0">
                <a:effectLst/>
                <a:latin typeface="Calibri" panose="020F0502020204030204" pitchFamily="34" charset="0"/>
                <a:ea typeface="Calibri" panose="020F0502020204030204" pitchFamily="34" charset="0"/>
                <a:cs typeface="Times New Roman" panose="02020603050405020304" pitchFamily="18" charset="0"/>
              </a:rPr>
              <a:t> : </a:t>
            </a:r>
            <a:r>
              <a:rPr lang="en-US" sz="1200" dirty="0" err="1">
                <a:effectLst/>
                <a:latin typeface="Calibri" panose="020F0502020204030204" pitchFamily="34" charset="0"/>
                <a:ea typeface="Calibri" panose="020F0502020204030204" pitchFamily="34" charset="0"/>
                <a:cs typeface="Times New Roman" panose="02020603050405020304" pitchFamily="18" charset="0"/>
              </a:rPr>
              <a:t>mesures</a:t>
            </a:r>
            <a:r>
              <a:rPr lang="en-US" sz="1200" dirty="0">
                <a:effectLst/>
                <a:latin typeface="Calibri" panose="020F0502020204030204" pitchFamily="34" charset="0"/>
                <a:ea typeface="Calibri" panose="020F0502020204030204" pitchFamily="34" charset="0"/>
                <a:cs typeface="Times New Roman" panose="02020603050405020304" pitchFamily="18" charset="0"/>
              </a:rPr>
              <a:t> brutes non </a:t>
            </a:r>
            <a:r>
              <a:rPr lang="en-US" sz="1200" dirty="0" err="1">
                <a:effectLst/>
                <a:latin typeface="Calibri" panose="020F0502020204030204" pitchFamily="34" charset="0"/>
                <a:ea typeface="Calibri" panose="020F0502020204030204" pitchFamily="34" charset="0"/>
                <a:cs typeface="Times New Roman" panose="02020603050405020304" pitchFamily="18" charset="0"/>
              </a:rPr>
              <a:t>traitées</a:t>
            </a:r>
            <a:r>
              <a:rPr lang="en-US" sz="1200" dirty="0">
                <a:effectLst/>
                <a:latin typeface="Calibri" panose="020F0502020204030204" pitchFamily="34" charset="0"/>
                <a:ea typeface="Calibri" panose="020F0502020204030204" pitchFamily="34" charset="0"/>
                <a:cs typeface="Times New Roman" panose="02020603050405020304" pitchFamily="18" charset="0"/>
              </a:rPr>
              <a:t> issues de </a:t>
            </a:r>
            <a:r>
              <a:rPr lang="en-US" sz="1200" dirty="0" err="1">
                <a:effectLst/>
                <a:latin typeface="Calibri" panose="020F0502020204030204" pitchFamily="34" charset="0"/>
                <a:ea typeface="Calibri" panose="020F0502020204030204" pitchFamily="34" charset="0"/>
                <a:cs typeface="Times New Roman" panose="02020603050405020304" pitchFamily="18" charset="0"/>
              </a:rPr>
              <a:t>l'instrument</a:t>
            </a:r>
            <a:r>
              <a:rPr lang="en-US" sz="1200" dirty="0">
                <a:effectLst/>
                <a:latin typeface="Calibri" panose="020F0502020204030204" pitchFamily="34" charset="0"/>
                <a:ea typeface="Calibri" panose="020F0502020204030204" pitchFamily="34" charset="0"/>
                <a:cs typeface="Times New Roman" panose="02020603050405020304" pitchFamily="18" charset="0"/>
              </a:rPr>
              <a:t> </a:t>
            </a:r>
            <a:r>
              <a:rPr lang="en-US" sz="1200" dirty="0" err="1">
                <a:effectLst/>
                <a:latin typeface="Calibri" panose="020F0502020204030204" pitchFamily="34" charset="0"/>
                <a:ea typeface="Calibri" panose="020F0502020204030204" pitchFamily="34" charset="0"/>
                <a:cs typeface="Times New Roman" panose="02020603050405020304" pitchFamily="18" charset="0"/>
              </a:rPr>
              <a:t>ou</a:t>
            </a:r>
            <a:r>
              <a:rPr lang="en-US" sz="1200" dirty="0">
                <a:effectLst/>
                <a:latin typeface="Calibri" panose="020F0502020204030204" pitchFamily="34" charset="0"/>
                <a:ea typeface="Calibri" panose="020F0502020204030204" pitchFamily="34" charset="0"/>
                <a:cs typeface="Times New Roman" panose="02020603050405020304" pitchFamily="18" charset="0"/>
              </a:rPr>
              <a:t> </a:t>
            </a:r>
            <a:r>
              <a:rPr lang="en-US" sz="1200" dirty="0" err="1">
                <a:effectLst/>
                <a:latin typeface="Calibri" panose="020F0502020204030204" pitchFamily="34" charset="0"/>
                <a:ea typeface="Calibri" panose="020F0502020204030204" pitchFamily="34" charset="0"/>
                <a:cs typeface="Times New Roman" panose="02020603050405020304" pitchFamily="18" charset="0"/>
              </a:rPr>
              <a:t>importées</a:t>
            </a:r>
            <a:r>
              <a:rPr lang="en-US" sz="1200" dirty="0">
                <a:effectLst/>
                <a:latin typeface="Calibri" panose="020F0502020204030204" pitchFamily="34" charset="0"/>
                <a:ea typeface="Calibri" panose="020F0502020204030204" pitchFamily="34" charset="0"/>
                <a:cs typeface="Times New Roman" panose="02020603050405020304" pitchFamily="18" charset="0"/>
              </a:rPr>
              <a:t> dans le </a:t>
            </a:r>
            <a:r>
              <a:rPr lang="en-US" sz="1200" dirty="0" err="1">
                <a:effectLst/>
                <a:latin typeface="Calibri" panose="020F0502020204030204" pitchFamily="34" charset="0"/>
                <a:ea typeface="Calibri" panose="020F0502020204030204" pitchFamily="34" charset="0"/>
                <a:cs typeface="Times New Roman" panose="02020603050405020304" pitchFamily="18" charset="0"/>
              </a:rPr>
              <a:t>logiciel</a:t>
            </a:r>
            <a:r>
              <a:rPr lang="en-US" sz="1200" dirty="0">
                <a:effectLst/>
                <a:latin typeface="Calibri" panose="020F0502020204030204" pitchFamily="34" charset="0"/>
                <a:ea typeface="Calibri" panose="020F0502020204030204" pitchFamily="34" charset="0"/>
                <a:cs typeface="Times New Roman" panose="02020603050405020304" pitchFamily="18" charset="0"/>
              </a:rPr>
              <a:t> </a:t>
            </a:r>
            <a:r>
              <a:rPr lang="en-US" sz="1200" dirty="0" err="1">
                <a:effectLst/>
                <a:latin typeface="Calibri" panose="020F0502020204030204" pitchFamily="34" charset="0"/>
                <a:ea typeface="Calibri" panose="020F0502020204030204" pitchFamily="34" charset="0"/>
                <a:cs typeface="Times New Roman" panose="02020603050405020304" pitchFamily="18" charset="0"/>
              </a:rPr>
              <a:t>d'analyse</a:t>
            </a:r>
            <a:r>
              <a:rPr lang="en-US" sz="1200" dirty="0">
                <a:effectLst/>
                <a:latin typeface="Calibri" panose="020F0502020204030204" pitchFamily="34" charset="0"/>
                <a:ea typeface="Calibri" panose="020F0502020204030204" pitchFamily="34" charset="0"/>
                <a:cs typeface="Times New Roman" panose="02020603050405020304" pitchFamily="18" charset="0"/>
              </a:rPr>
              <a:t> (FASTQ, FAST5, POD5, BCL pour NGS ; images pour cytométrie ; </a:t>
            </a:r>
            <a:r>
              <a:rPr lang="en-US" sz="1200" dirty="0" err="1">
                <a:effectLst/>
                <a:latin typeface="Calibri" panose="020F0502020204030204" pitchFamily="34" charset="0"/>
                <a:ea typeface="Calibri" panose="020F0502020204030204" pitchFamily="34" charset="0"/>
                <a:cs typeface="Times New Roman" panose="02020603050405020304" pitchFamily="18" charset="0"/>
              </a:rPr>
              <a:t>électrophorégrammes</a:t>
            </a:r>
            <a:r>
              <a:rPr lang="en-US" sz="1200" dirty="0">
                <a:effectLst/>
                <a:latin typeface="Calibri" panose="020F0502020204030204" pitchFamily="34" charset="0"/>
                <a:ea typeface="Calibri" panose="020F0502020204030204" pitchFamily="34" charset="0"/>
                <a:cs typeface="Times New Roman" panose="02020603050405020304" pitchFamily="18" charset="0"/>
              </a:rPr>
              <a:t> pour Sanger ; </a:t>
            </a:r>
            <a:r>
              <a:rPr lang="en-US" sz="1200" dirty="0" err="1">
                <a:effectLst/>
                <a:latin typeface="Calibri" panose="020F0502020204030204" pitchFamily="34" charset="0"/>
                <a:ea typeface="Calibri" panose="020F0502020204030204" pitchFamily="34" charset="0"/>
                <a:cs typeface="Times New Roman" panose="02020603050405020304" pitchFamily="18" charset="0"/>
              </a:rPr>
              <a:t>fichiers</a:t>
            </a:r>
            <a:r>
              <a:rPr lang="en-US" sz="1200" dirty="0">
                <a:effectLst/>
                <a:latin typeface="Calibri" panose="020F0502020204030204" pitchFamily="34" charset="0"/>
                <a:ea typeface="Calibri" panose="020F0502020204030204" pitchFamily="34" charset="0"/>
                <a:cs typeface="Times New Roman" panose="02020603050405020304" pitchFamily="18" charset="0"/>
              </a:rPr>
              <a:t> de fluorescence brute pour Luminex).</a:t>
            </a:r>
            <a:endParaRPr lang="fr-FR" sz="12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buFont typeface="Symbol" panose="05050102010706020507" pitchFamily="18" charset="2"/>
              <a:buChar char=""/>
            </a:pPr>
            <a:r>
              <a:rPr lang="en-US" sz="1200" u="sng" dirty="0" err="1">
                <a:effectLst/>
                <a:latin typeface="Calibri" panose="020F0502020204030204" pitchFamily="34" charset="0"/>
                <a:ea typeface="Calibri" panose="020F0502020204030204" pitchFamily="34" charset="0"/>
                <a:cs typeface="Times New Roman" panose="02020603050405020304" pitchFamily="18" charset="0"/>
              </a:rPr>
              <a:t>Données</a:t>
            </a:r>
            <a:r>
              <a:rPr lang="en-US" sz="1200" u="sng" dirty="0">
                <a:effectLst/>
                <a:latin typeface="Calibri" panose="020F0502020204030204" pitchFamily="34" charset="0"/>
                <a:ea typeface="Calibri" panose="020F0502020204030204" pitchFamily="34" charset="0"/>
                <a:cs typeface="Times New Roman" panose="02020603050405020304" pitchFamily="18" charset="0"/>
              </a:rPr>
              <a:t> </a:t>
            </a:r>
            <a:r>
              <a:rPr lang="en-US" sz="1200" u="sng" dirty="0" err="1">
                <a:effectLst/>
                <a:latin typeface="Calibri" panose="020F0502020204030204" pitchFamily="34" charset="0"/>
                <a:ea typeface="Calibri" panose="020F0502020204030204" pitchFamily="34" charset="0"/>
                <a:cs typeface="Times New Roman" panose="02020603050405020304" pitchFamily="18" charset="0"/>
              </a:rPr>
              <a:t>secondaires</a:t>
            </a:r>
            <a:r>
              <a:rPr lang="en-US" sz="1200" dirty="0">
                <a:effectLst/>
                <a:latin typeface="Calibri" panose="020F0502020204030204" pitchFamily="34" charset="0"/>
                <a:ea typeface="Calibri" panose="020F0502020204030204" pitchFamily="34" charset="0"/>
                <a:cs typeface="Times New Roman" panose="02020603050405020304" pitchFamily="18" charset="0"/>
              </a:rPr>
              <a:t> : </a:t>
            </a:r>
            <a:r>
              <a:rPr lang="en-US" sz="1200" dirty="0" err="1">
                <a:effectLst/>
                <a:latin typeface="Calibri" panose="020F0502020204030204" pitchFamily="34" charset="0"/>
                <a:ea typeface="Calibri" panose="020F0502020204030204" pitchFamily="34" charset="0"/>
                <a:cs typeface="Times New Roman" panose="02020603050405020304" pitchFamily="18" charset="0"/>
              </a:rPr>
              <a:t>résultats</a:t>
            </a:r>
            <a:r>
              <a:rPr lang="en-US" sz="1200" dirty="0">
                <a:effectLst/>
                <a:latin typeface="Calibri" panose="020F0502020204030204" pitchFamily="34" charset="0"/>
                <a:ea typeface="Calibri" panose="020F0502020204030204" pitchFamily="34" charset="0"/>
                <a:cs typeface="Times New Roman" panose="02020603050405020304" pitchFamily="18" charset="0"/>
              </a:rPr>
              <a:t> du </a:t>
            </a:r>
            <a:r>
              <a:rPr lang="en-US" sz="1200" dirty="0" err="1">
                <a:effectLst/>
                <a:latin typeface="Calibri" panose="020F0502020204030204" pitchFamily="34" charset="0"/>
                <a:ea typeface="Calibri" panose="020F0502020204030204" pitchFamily="34" charset="0"/>
                <a:cs typeface="Times New Roman" panose="02020603050405020304" pitchFamily="18" charset="0"/>
              </a:rPr>
              <a:t>traitement</a:t>
            </a:r>
            <a:r>
              <a:rPr lang="en-US" sz="1200" dirty="0">
                <a:effectLst/>
                <a:latin typeface="Calibri" panose="020F0502020204030204" pitchFamily="34" charset="0"/>
                <a:ea typeface="Calibri" panose="020F0502020204030204" pitchFamily="34" charset="0"/>
                <a:cs typeface="Times New Roman" panose="02020603050405020304" pitchFamily="18" charset="0"/>
              </a:rPr>
              <a:t> </a:t>
            </a:r>
            <a:r>
              <a:rPr lang="en-US" sz="1200" dirty="0" err="1">
                <a:effectLst/>
                <a:latin typeface="Calibri" panose="020F0502020204030204" pitchFamily="34" charset="0"/>
                <a:ea typeface="Calibri" panose="020F0502020204030204" pitchFamily="34" charset="0"/>
                <a:cs typeface="Times New Roman" panose="02020603050405020304" pitchFamily="18" charset="0"/>
              </a:rPr>
              <a:t>automatisé</a:t>
            </a:r>
            <a:r>
              <a:rPr lang="en-US" sz="1200" dirty="0">
                <a:effectLst/>
                <a:latin typeface="Calibri" panose="020F0502020204030204" pitchFamily="34" charset="0"/>
                <a:ea typeface="Calibri" panose="020F0502020204030204" pitchFamily="34" charset="0"/>
                <a:cs typeface="Times New Roman" panose="02020603050405020304" pitchFamily="18" charset="0"/>
              </a:rPr>
              <a:t> (</a:t>
            </a:r>
            <a:r>
              <a:rPr lang="en-US" sz="1200" dirty="0" err="1">
                <a:effectLst/>
                <a:latin typeface="Calibri" panose="020F0502020204030204" pitchFamily="34" charset="0"/>
                <a:ea typeface="Calibri" panose="020F0502020204030204" pitchFamily="34" charset="0"/>
                <a:cs typeface="Times New Roman" panose="02020603050405020304" pitchFamily="18" charset="0"/>
              </a:rPr>
              <a:t>alignements</a:t>
            </a:r>
            <a:r>
              <a:rPr lang="en-US" sz="1200" dirty="0">
                <a:effectLst/>
                <a:latin typeface="Calibri" panose="020F0502020204030204" pitchFamily="34" charset="0"/>
                <a:ea typeface="Calibri" panose="020F0502020204030204" pitchFamily="34" charset="0"/>
                <a:cs typeface="Times New Roman" panose="02020603050405020304" pitchFamily="18" charset="0"/>
              </a:rPr>
              <a:t> BAM/CRAM/SAM ; variants VCF ; consensus FASTA ; tableaux CSV/TSV ; </a:t>
            </a:r>
            <a:r>
              <a:rPr lang="en-US" sz="1200" dirty="0" err="1">
                <a:effectLst/>
                <a:latin typeface="Calibri" panose="020F0502020204030204" pitchFamily="34" charset="0"/>
                <a:ea typeface="Calibri" panose="020F0502020204030204" pitchFamily="34" charset="0"/>
                <a:cs typeface="Times New Roman" panose="02020603050405020304" pitchFamily="18" charset="0"/>
              </a:rPr>
              <a:t>métriques</a:t>
            </a:r>
            <a:r>
              <a:rPr lang="en-US" sz="1200" dirty="0">
                <a:effectLst/>
                <a:latin typeface="Calibri" panose="020F0502020204030204" pitchFamily="34" charset="0"/>
                <a:ea typeface="Calibri" panose="020F0502020204030204" pitchFamily="34" charset="0"/>
                <a:cs typeface="Times New Roman" panose="02020603050405020304" pitchFamily="18" charset="0"/>
              </a:rPr>
              <a:t> de </a:t>
            </a:r>
            <a:r>
              <a:rPr lang="en-US" sz="1200" dirty="0" err="1">
                <a:effectLst/>
                <a:latin typeface="Calibri" panose="020F0502020204030204" pitchFamily="34" charset="0"/>
                <a:ea typeface="Calibri" panose="020F0502020204030204" pitchFamily="34" charset="0"/>
                <a:cs typeface="Times New Roman" panose="02020603050405020304" pitchFamily="18" charset="0"/>
              </a:rPr>
              <a:t>qualité</a:t>
            </a:r>
            <a:r>
              <a:rPr lang="en-US" sz="1200" dirty="0">
                <a:effectLst/>
                <a:latin typeface="Calibri" panose="020F0502020204030204" pitchFamily="34" charset="0"/>
                <a:ea typeface="Calibri" panose="020F0502020204030204" pitchFamily="34" charset="0"/>
                <a:cs typeface="Times New Roman" panose="02020603050405020304" pitchFamily="18" charset="0"/>
              </a:rPr>
              <a:t> ; </a:t>
            </a:r>
            <a:r>
              <a:rPr lang="en-US" sz="1200" dirty="0" err="1">
                <a:effectLst/>
                <a:latin typeface="Calibri" panose="020F0502020204030204" pitchFamily="34" charset="0"/>
                <a:ea typeface="Calibri" panose="020F0502020204030204" pitchFamily="34" charset="0"/>
                <a:cs typeface="Times New Roman" panose="02020603050405020304" pitchFamily="18" charset="0"/>
              </a:rPr>
              <a:t>résultats</a:t>
            </a:r>
            <a:r>
              <a:rPr lang="en-US" sz="1200" dirty="0">
                <a:effectLst/>
                <a:latin typeface="Calibri" panose="020F0502020204030204" pitchFamily="34" charset="0"/>
                <a:ea typeface="Calibri" panose="020F0502020204030204" pitchFamily="34" charset="0"/>
                <a:cs typeface="Times New Roman" panose="02020603050405020304" pitchFamily="18" charset="0"/>
              </a:rPr>
              <a:t> </a:t>
            </a:r>
            <a:r>
              <a:rPr lang="en-US" sz="1200" dirty="0" err="1">
                <a:effectLst/>
                <a:latin typeface="Calibri" panose="020F0502020204030204" pitchFamily="34" charset="0"/>
                <a:ea typeface="Calibri" panose="020F0502020204030204" pitchFamily="34" charset="0"/>
                <a:cs typeface="Times New Roman" panose="02020603050405020304" pitchFamily="18" charset="0"/>
              </a:rPr>
              <a:t>d'interprétation</a:t>
            </a:r>
            <a:r>
              <a:rPr lang="en-US" sz="1200" dirty="0">
                <a:effectLst/>
                <a:latin typeface="Calibri" panose="020F0502020204030204" pitchFamily="34" charset="0"/>
                <a:ea typeface="Calibri" panose="020F0502020204030204" pitchFamily="34" charset="0"/>
                <a:cs typeface="Times New Roman" panose="02020603050405020304" pitchFamily="18" charset="0"/>
              </a:rPr>
              <a:t> </a:t>
            </a:r>
            <a:r>
              <a:rPr lang="en-US" sz="1200" dirty="0" err="1">
                <a:effectLst/>
                <a:latin typeface="Calibri" panose="020F0502020204030204" pitchFamily="34" charset="0"/>
                <a:ea typeface="Calibri" panose="020F0502020204030204" pitchFamily="34" charset="0"/>
                <a:cs typeface="Times New Roman" panose="02020603050405020304" pitchFamily="18" charset="0"/>
              </a:rPr>
              <a:t>algorithmique</a:t>
            </a:r>
            <a:r>
              <a:rPr lang="en-US" sz="1200" dirty="0">
                <a:effectLst/>
                <a:latin typeface="Calibri" panose="020F0502020204030204" pitchFamily="34" charset="0"/>
                <a:ea typeface="Calibri" panose="020F0502020204030204" pitchFamily="34" charset="0"/>
                <a:cs typeface="Times New Roman" panose="02020603050405020304" pitchFamily="18" charset="0"/>
              </a:rPr>
              <a:t>).</a:t>
            </a:r>
            <a:endParaRPr lang="fr-FR" sz="12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buFont typeface="Symbol" panose="05050102010706020507" pitchFamily="18" charset="2"/>
              <a:buChar char=""/>
            </a:pPr>
            <a:r>
              <a:rPr lang="en-US" sz="1200" u="sng" dirty="0" err="1">
                <a:effectLst/>
                <a:latin typeface="Calibri" panose="020F0502020204030204" pitchFamily="34" charset="0"/>
                <a:ea typeface="Calibri" panose="020F0502020204030204" pitchFamily="34" charset="0"/>
                <a:cs typeface="Times New Roman" panose="02020603050405020304" pitchFamily="18" charset="0"/>
              </a:rPr>
              <a:t>Métadonnées</a:t>
            </a:r>
            <a:r>
              <a:rPr lang="en-US" sz="1200" dirty="0">
                <a:effectLst/>
                <a:latin typeface="Calibri" panose="020F0502020204030204" pitchFamily="34" charset="0"/>
                <a:ea typeface="Calibri" panose="020F0502020204030204" pitchFamily="34" charset="0"/>
                <a:cs typeface="Times New Roman" panose="02020603050405020304" pitchFamily="18" charset="0"/>
              </a:rPr>
              <a:t> de </a:t>
            </a:r>
            <a:r>
              <a:rPr lang="en-US" sz="1200" dirty="0" err="1">
                <a:effectLst/>
                <a:latin typeface="Calibri" panose="020F0502020204030204" pitchFamily="34" charset="0"/>
                <a:ea typeface="Calibri" panose="020F0502020204030204" pitchFamily="34" charset="0"/>
                <a:cs typeface="Times New Roman" panose="02020603050405020304" pitchFamily="18" charset="0"/>
              </a:rPr>
              <a:t>l'analyse</a:t>
            </a:r>
            <a:r>
              <a:rPr lang="en-US" sz="1200" dirty="0">
                <a:effectLst/>
                <a:latin typeface="Calibri" panose="020F0502020204030204" pitchFamily="34" charset="0"/>
                <a:ea typeface="Calibri" panose="020F0502020204030204" pitchFamily="34" charset="0"/>
                <a:cs typeface="Times New Roman" panose="02020603050405020304" pitchFamily="18" charset="0"/>
              </a:rPr>
              <a:t> : </a:t>
            </a:r>
            <a:r>
              <a:rPr lang="en-US" sz="1200" dirty="0" err="1">
                <a:effectLst/>
                <a:latin typeface="Calibri" panose="020F0502020204030204" pitchFamily="34" charset="0"/>
                <a:ea typeface="Calibri" panose="020F0502020204030204" pitchFamily="34" charset="0"/>
                <a:cs typeface="Times New Roman" panose="02020603050405020304" pitchFamily="18" charset="0"/>
              </a:rPr>
              <a:t>contexte</a:t>
            </a:r>
            <a:r>
              <a:rPr lang="en-US" sz="1200" dirty="0">
                <a:effectLst/>
                <a:latin typeface="Calibri" panose="020F0502020204030204" pitchFamily="34" charset="0"/>
                <a:ea typeface="Calibri" panose="020F0502020204030204" pitchFamily="34" charset="0"/>
                <a:cs typeface="Times New Roman" panose="02020603050405020304" pitchFamily="18" charset="0"/>
              </a:rPr>
              <a:t> </a:t>
            </a:r>
            <a:r>
              <a:rPr lang="en-US" sz="1200" dirty="0" err="1">
                <a:effectLst/>
                <a:latin typeface="Calibri" panose="020F0502020204030204" pitchFamily="34" charset="0"/>
                <a:ea typeface="Calibri" panose="020F0502020204030204" pitchFamily="34" charset="0"/>
                <a:cs typeface="Times New Roman" panose="02020603050405020304" pitchFamily="18" charset="0"/>
              </a:rPr>
              <a:t>d'acquisition</a:t>
            </a:r>
            <a:r>
              <a:rPr lang="en-US" sz="1200" dirty="0">
                <a:effectLst/>
                <a:latin typeface="Calibri" panose="020F0502020204030204" pitchFamily="34" charset="0"/>
                <a:ea typeface="Calibri" panose="020F0502020204030204" pitchFamily="34" charset="0"/>
                <a:cs typeface="Times New Roman" panose="02020603050405020304" pitchFamily="18" charset="0"/>
              </a:rPr>
              <a:t> et de </a:t>
            </a:r>
            <a:r>
              <a:rPr lang="en-US" sz="1200" dirty="0" err="1">
                <a:effectLst/>
                <a:latin typeface="Calibri" panose="020F0502020204030204" pitchFamily="34" charset="0"/>
                <a:ea typeface="Calibri" panose="020F0502020204030204" pitchFamily="34" charset="0"/>
                <a:cs typeface="Times New Roman" panose="02020603050405020304" pitchFamily="18" charset="0"/>
              </a:rPr>
              <a:t>traitement</a:t>
            </a:r>
            <a:r>
              <a:rPr lang="en-US" sz="1200" dirty="0">
                <a:effectLst/>
                <a:latin typeface="Calibri" panose="020F0502020204030204" pitchFamily="34" charset="0"/>
                <a:ea typeface="Calibri" panose="020F0502020204030204" pitchFamily="34" charset="0"/>
                <a:cs typeface="Times New Roman" panose="02020603050405020304" pitchFamily="18" charset="0"/>
              </a:rPr>
              <a:t> (</a:t>
            </a:r>
            <a:r>
              <a:rPr lang="en-US" sz="1200" dirty="0" err="1">
                <a:effectLst/>
                <a:latin typeface="Calibri" panose="020F0502020204030204" pitchFamily="34" charset="0"/>
                <a:ea typeface="Calibri" panose="020F0502020204030204" pitchFamily="34" charset="0"/>
                <a:cs typeface="Times New Roman" panose="02020603050405020304" pitchFamily="18" charset="0"/>
              </a:rPr>
              <a:t>identifiant</a:t>
            </a:r>
            <a:r>
              <a:rPr lang="en-US" sz="1200" dirty="0">
                <a:effectLst/>
                <a:latin typeface="Calibri" panose="020F0502020204030204" pitchFamily="34" charset="0"/>
                <a:ea typeface="Calibri" panose="020F0502020204030204" pitchFamily="34" charset="0"/>
                <a:cs typeface="Times New Roman" panose="02020603050405020304" pitchFamily="18" charset="0"/>
              </a:rPr>
              <a:t> unique, </a:t>
            </a:r>
            <a:r>
              <a:rPr lang="en-US" sz="1200" dirty="0" err="1">
                <a:effectLst/>
                <a:latin typeface="Calibri" panose="020F0502020204030204" pitchFamily="34" charset="0"/>
                <a:ea typeface="Calibri" panose="020F0502020204030204" pitchFamily="34" charset="0"/>
                <a:cs typeface="Times New Roman" panose="02020603050405020304" pitchFamily="18" charset="0"/>
              </a:rPr>
              <a:t>horodatage</a:t>
            </a:r>
            <a:r>
              <a:rPr lang="en-US" sz="1200" dirty="0">
                <a:effectLst/>
                <a:latin typeface="Calibri" panose="020F0502020204030204" pitchFamily="34" charset="0"/>
                <a:ea typeface="Calibri" panose="020F0502020204030204" pitchFamily="34" charset="0"/>
                <a:cs typeface="Times New Roman" panose="02020603050405020304" pitchFamily="18" charset="0"/>
              </a:rPr>
              <a:t>, </a:t>
            </a:r>
            <a:r>
              <a:rPr lang="en-US" sz="1200" dirty="0" err="1">
                <a:effectLst/>
                <a:latin typeface="Calibri" panose="020F0502020204030204" pitchFamily="34" charset="0"/>
                <a:ea typeface="Calibri" panose="020F0502020204030204" pitchFamily="34" charset="0"/>
                <a:cs typeface="Times New Roman" panose="02020603050405020304" pitchFamily="18" charset="0"/>
              </a:rPr>
              <a:t>opérateur</a:t>
            </a:r>
            <a:r>
              <a:rPr lang="en-US" sz="1200" dirty="0">
                <a:effectLst/>
                <a:latin typeface="Calibri" panose="020F0502020204030204" pitchFamily="34" charset="0"/>
                <a:ea typeface="Calibri" panose="020F0502020204030204" pitchFamily="34" charset="0"/>
                <a:cs typeface="Times New Roman" panose="02020603050405020304" pitchFamily="18" charset="0"/>
              </a:rPr>
              <a:t>, </a:t>
            </a:r>
            <a:r>
              <a:rPr lang="en-US" sz="1200" dirty="0" err="1">
                <a:effectLst/>
                <a:latin typeface="Calibri" panose="020F0502020204030204" pitchFamily="34" charset="0"/>
                <a:ea typeface="Calibri" panose="020F0502020204030204" pitchFamily="34" charset="0"/>
                <a:cs typeface="Times New Roman" panose="02020603050405020304" pitchFamily="18" charset="0"/>
              </a:rPr>
              <a:t>paramètres</a:t>
            </a:r>
            <a:r>
              <a:rPr lang="en-US" sz="1200" dirty="0">
                <a:effectLst/>
                <a:latin typeface="Calibri" panose="020F0502020204030204" pitchFamily="34" charset="0"/>
                <a:ea typeface="Calibri" panose="020F0502020204030204" pitchFamily="34" charset="0"/>
                <a:cs typeface="Times New Roman" panose="02020603050405020304" pitchFamily="18" charset="0"/>
              </a:rPr>
              <a:t> </a:t>
            </a:r>
            <a:r>
              <a:rPr lang="en-US" sz="1200" dirty="0" err="1">
                <a:effectLst/>
                <a:latin typeface="Calibri" panose="020F0502020204030204" pitchFamily="34" charset="0"/>
                <a:ea typeface="Calibri" panose="020F0502020204030204" pitchFamily="34" charset="0"/>
                <a:cs typeface="Times New Roman" panose="02020603050405020304" pitchFamily="18" charset="0"/>
              </a:rPr>
              <a:t>instrumentaux</a:t>
            </a:r>
            <a:r>
              <a:rPr lang="en-US" sz="1200" dirty="0">
                <a:effectLst/>
                <a:latin typeface="Calibri" panose="020F0502020204030204" pitchFamily="34" charset="0"/>
                <a:ea typeface="Calibri" panose="020F0502020204030204" pitchFamily="34" charset="0"/>
                <a:cs typeface="Times New Roman" panose="02020603050405020304" pitchFamily="18" charset="0"/>
              </a:rPr>
              <a:t> et </a:t>
            </a:r>
            <a:r>
              <a:rPr lang="en-US" sz="1200" dirty="0" err="1">
                <a:effectLst/>
                <a:latin typeface="Calibri" panose="020F0502020204030204" pitchFamily="34" charset="0"/>
                <a:ea typeface="Calibri" panose="020F0502020204030204" pitchFamily="34" charset="0"/>
                <a:cs typeface="Times New Roman" panose="02020603050405020304" pitchFamily="18" charset="0"/>
              </a:rPr>
              <a:t>logiciels</a:t>
            </a:r>
            <a:r>
              <a:rPr lang="en-US" sz="1200" dirty="0">
                <a:effectLst/>
                <a:latin typeface="Calibri" panose="020F0502020204030204" pitchFamily="34" charset="0"/>
                <a:ea typeface="Calibri" panose="020F0502020204030204" pitchFamily="34" charset="0"/>
                <a:cs typeface="Times New Roman" panose="02020603050405020304" pitchFamily="18" charset="0"/>
              </a:rPr>
              <a:t>, versions </a:t>
            </a:r>
            <a:r>
              <a:rPr lang="en-US" sz="1200" dirty="0" err="1">
                <a:effectLst/>
                <a:latin typeface="Calibri" panose="020F0502020204030204" pitchFamily="34" charset="0"/>
                <a:ea typeface="Calibri" panose="020F0502020204030204" pitchFamily="34" charset="0"/>
                <a:cs typeface="Times New Roman" panose="02020603050405020304" pitchFamily="18" charset="0"/>
              </a:rPr>
              <a:t>logicielles</a:t>
            </a:r>
            <a:r>
              <a:rPr lang="en-US" sz="1200" dirty="0">
                <a:effectLst/>
                <a:latin typeface="Calibri" panose="020F0502020204030204" pitchFamily="34" charset="0"/>
                <a:ea typeface="Calibri" panose="020F0502020204030204" pitchFamily="34" charset="0"/>
                <a:cs typeface="Times New Roman" panose="02020603050405020304" pitchFamily="18" charset="0"/>
              </a:rPr>
              <a:t>, </a:t>
            </a:r>
            <a:r>
              <a:rPr lang="en-US" sz="1200" dirty="0" err="1">
                <a:effectLst/>
                <a:latin typeface="Calibri" panose="020F0502020204030204" pitchFamily="34" charset="0"/>
                <a:ea typeface="Calibri" panose="020F0502020204030204" pitchFamily="34" charset="0"/>
                <a:cs typeface="Times New Roman" panose="02020603050405020304" pitchFamily="18" charset="0"/>
              </a:rPr>
              <a:t>empreintes</a:t>
            </a:r>
            <a:r>
              <a:rPr lang="en-US" sz="1200" dirty="0">
                <a:effectLst/>
                <a:latin typeface="Calibri" panose="020F0502020204030204" pitchFamily="34" charset="0"/>
                <a:ea typeface="Calibri" panose="020F0502020204030204" pitchFamily="34" charset="0"/>
                <a:cs typeface="Times New Roman" panose="02020603050405020304" pitchFamily="18" charset="0"/>
              </a:rPr>
              <a:t> SHA-256, versions des </a:t>
            </a:r>
            <a:r>
              <a:rPr lang="en-US" sz="1200" dirty="0" err="1">
                <a:effectLst/>
                <a:latin typeface="Calibri" panose="020F0502020204030204" pitchFamily="34" charset="0"/>
                <a:ea typeface="Calibri" panose="020F0502020204030204" pitchFamily="34" charset="0"/>
                <a:cs typeface="Times New Roman" panose="02020603050405020304" pitchFamily="18" charset="0"/>
              </a:rPr>
              <a:t>références</a:t>
            </a:r>
            <a:r>
              <a:rPr lang="en-US" sz="1200" dirty="0">
                <a:effectLst/>
                <a:latin typeface="Calibri" panose="020F0502020204030204" pitchFamily="34" charset="0"/>
                <a:ea typeface="Calibri" panose="020F0502020204030204" pitchFamily="34" charset="0"/>
                <a:cs typeface="Times New Roman" panose="02020603050405020304" pitchFamily="18" charset="0"/>
              </a:rPr>
              <a:t> </a:t>
            </a:r>
            <a:r>
              <a:rPr lang="en-US" sz="1200" dirty="0" err="1">
                <a:effectLst/>
                <a:latin typeface="Calibri" panose="020F0502020204030204" pitchFamily="34" charset="0"/>
                <a:ea typeface="Calibri" panose="020F0502020204030204" pitchFamily="34" charset="0"/>
                <a:cs typeface="Times New Roman" panose="02020603050405020304" pitchFamily="18" charset="0"/>
              </a:rPr>
              <a:t>externes</a:t>
            </a:r>
            <a:r>
              <a:rPr lang="en-US" sz="1200" dirty="0">
                <a:effectLst/>
                <a:latin typeface="Calibri" panose="020F0502020204030204" pitchFamily="34" charset="0"/>
                <a:ea typeface="Calibri" panose="020F0502020204030204" pitchFamily="34" charset="0"/>
                <a:cs typeface="Times New Roman" panose="02020603050405020304" pitchFamily="18" charset="0"/>
              </a:rPr>
              <a:t> </a:t>
            </a:r>
            <a:r>
              <a:rPr lang="en-US" sz="1200" dirty="0" err="1">
                <a:effectLst/>
                <a:latin typeface="Calibri" panose="020F0502020204030204" pitchFamily="34" charset="0"/>
                <a:ea typeface="Calibri" panose="020F0502020204030204" pitchFamily="34" charset="0"/>
                <a:cs typeface="Times New Roman" panose="02020603050405020304" pitchFamily="18" charset="0"/>
              </a:rPr>
              <a:t>utilisées</a:t>
            </a:r>
            <a:r>
              <a:rPr lang="en-US" sz="1200" dirty="0">
                <a:effectLst/>
                <a:latin typeface="Calibri" panose="020F0502020204030204" pitchFamily="34" charset="0"/>
                <a:ea typeface="Calibri" panose="020F0502020204030204" pitchFamily="34" charset="0"/>
                <a:cs typeface="Times New Roman" panose="02020603050405020304" pitchFamily="18" charset="0"/>
              </a:rPr>
              <a:t>).</a:t>
            </a:r>
            <a:endParaRPr lang="fr-FR" sz="12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buFont typeface="Symbol" panose="05050102010706020507" pitchFamily="18" charset="2"/>
              <a:buChar char=""/>
            </a:pPr>
            <a:r>
              <a:rPr lang="en-US" sz="1200" u="sng" dirty="0" err="1">
                <a:effectLst/>
                <a:latin typeface="Calibri" panose="020F0502020204030204" pitchFamily="34" charset="0"/>
                <a:ea typeface="Calibri" panose="020F0502020204030204" pitchFamily="34" charset="0"/>
                <a:cs typeface="Times New Roman" panose="02020603050405020304" pitchFamily="18" charset="0"/>
              </a:rPr>
              <a:t>Fichiers</a:t>
            </a:r>
            <a:r>
              <a:rPr lang="en-US" sz="1200" u="sng" dirty="0">
                <a:effectLst/>
                <a:latin typeface="Calibri" panose="020F0502020204030204" pitchFamily="34" charset="0"/>
                <a:ea typeface="Calibri" panose="020F0502020204030204" pitchFamily="34" charset="0"/>
                <a:cs typeface="Times New Roman" panose="02020603050405020304" pitchFamily="18" charset="0"/>
              </a:rPr>
              <a:t> de configuration de </a:t>
            </a:r>
            <a:r>
              <a:rPr lang="en-US" sz="1200" u="sng" dirty="0" err="1">
                <a:effectLst/>
                <a:latin typeface="Calibri" panose="020F0502020204030204" pitchFamily="34" charset="0"/>
                <a:ea typeface="Calibri" panose="020F0502020204030204" pitchFamily="34" charset="0"/>
                <a:cs typeface="Times New Roman" panose="02020603050405020304" pitchFamily="18" charset="0"/>
              </a:rPr>
              <a:t>l'analyse</a:t>
            </a:r>
            <a:r>
              <a:rPr lang="en-US" sz="1200" dirty="0">
                <a:effectLst/>
                <a:latin typeface="Calibri" panose="020F0502020204030204" pitchFamily="34" charset="0"/>
                <a:ea typeface="Calibri" panose="020F0502020204030204" pitchFamily="34" charset="0"/>
                <a:cs typeface="Times New Roman" panose="02020603050405020304" pitchFamily="18" charset="0"/>
              </a:rPr>
              <a:t> : </a:t>
            </a:r>
            <a:r>
              <a:rPr lang="en-US" sz="1200" dirty="0" err="1">
                <a:effectLst/>
                <a:latin typeface="Calibri" panose="020F0502020204030204" pitchFamily="34" charset="0"/>
                <a:ea typeface="Calibri" panose="020F0502020204030204" pitchFamily="34" charset="0"/>
                <a:cs typeface="Times New Roman" panose="02020603050405020304" pitchFamily="18" charset="0"/>
              </a:rPr>
              <a:t>paramètres</a:t>
            </a:r>
            <a:r>
              <a:rPr lang="en-US" sz="1200" dirty="0">
                <a:effectLst/>
                <a:latin typeface="Calibri" panose="020F0502020204030204" pitchFamily="34" charset="0"/>
                <a:ea typeface="Calibri" panose="020F0502020204030204" pitchFamily="34" charset="0"/>
                <a:cs typeface="Times New Roman" panose="02020603050405020304" pitchFamily="18" charset="0"/>
              </a:rPr>
              <a:t> </a:t>
            </a:r>
            <a:r>
              <a:rPr lang="en-US" sz="1200" dirty="0" err="1">
                <a:effectLst/>
                <a:latin typeface="Calibri" panose="020F0502020204030204" pitchFamily="34" charset="0"/>
                <a:ea typeface="Calibri" panose="020F0502020204030204" pitchFamily="34" charset="0"/>
                <a:cs typeface="Times New Roman" panose="02020603050405020304" pitchFamily="18" charset="0"/>
              </a:rPr>
              <a:t>spécifiques</a:t>
            </a:r>
            <a:r>
              <a:rPr lang="en-US" sz="1200" dirty="0">
                <a:effectLst/>
                <a:latin typeface="Calibri" panose="020F0502020204030204" pitchFamily="34" charset="0"/>
                <a:ea typeface="Calibri" panose="020F0502020204030204" pitchFamily="34" charset="0"/>
                <a:cs typeface="Times New Roman" panose="02020603050405020304" pitchFamily="18" charset="0"/>
              </a:rPr>
              <a:t> </a:t>
            </a:r>
            <a:r>
              <a:rPr lang="en-US" sz="1200" dirty="0" err="1">
                <a:effectLst/>
                <a:latin typeface="Calibri" panose="020F0502020204030204" pitchFamily="34" charset="0"/>
                <a:ea typeface="Calibri" panose="020F0502020204030204" pitchFamily="34" charset="0"/>
                <a:cs typeface="Times New Roman" panose="02020603050405020304" pitchFamily="18" charset="0"/>
              </a:rPr>
              <a:t>utilisés</a:t>
            </a:r>
            <a:r>
              <a:rPr lang="en-US" sz="1200" dirty="0">
                <a:effectLst/>
                <a:latin typeface="Calibri" panose="020F0502020204030204" pitchFamily="34" charset="0"/>
                <a:ea typeface="Calibri" panose="020F0502020204030204" pitchFamily="34" charset="0"/>
                <a:cs typeface="Times New Roman" panose="02020603050405020304" pitchFamily="18" charset="0"/>
              </a:rPr>
              <a:t> pour </a:t>
            </a:r>
            <a:r>
              <a:rPr lang="en-US" sz="1200" dirty="0" err="1">
                <a:effectLst/>
                <a:latin typeface="Calibri" panose="020F0502020204030204" pitchFamily="34" charset="0"/>
                <a:ea typeface="Calibri" panose="020F0502020204030204" pitchFamily="34" charset="0"/>
                <a:cs typeface="Times New Roman" panose="02020603050405020304" pitchFamily="18" charset="0"/>
              </a:rPr>
              <a:t>cette</a:t>
            </a:r>
            <a:r>
              <a:rPr lang="en-US" sz="1200" dirty="0">
                <a:effectLst/>
                <a:latin typeface="Calibri" panose="020F0502020204030204" pitchFamily="34" charset="0"/>
                <a:ea typeface="Calibri" panose="020F0502020204030204" pitchFamily="34" charset="0"/>
                <a:cs typeface="Times New Roman" panose="02020603050405020304" pitchFamily="18" charset="0"/>
              </a:rPr>
              <a:t> </a:t>
            </a:r>
            <a:r>
              <a:rPr lang="en-US" sz="1200" dirty="0" err="1">
                <a:effectLst/>
                <a:latin typeface="Calibri" panose="020F0502020204030204" pitchFamily="34" charset="0"/>
                <a:ea typeface="Calibri" panose="020F0502020204030204" pitchFamily="34" charset="0"/>
                <a:cs typeface="Times New Roman" panose="02020603050405020304" pitchFamily="18" charset="0"/>
              </a:rPr>
              <a:t>analyse</a:t>
            </a:r>
            <a:r>
              <a:rPr lang="en-US" sz="1200" dirty="0">
                <a:effectLst/>
                <a:latin typeface="Calibri" panose="020F0502020204030204" pitchFamily="34" charset="0"/>
                <a:ea typeface="Calibri" panose="020F0502020204030204" pitchFamily="34" charset="0"/>
                <a:cs typeface="Times New Roman" panose="02020603050405020304" pitchFamily="18" charset="0"/>
              </a:rPr>
              <a:t> (</a:t>
            </a:r>
            <a:r>
              <a:rPr lang="en-US" sz="1200" dirty="0" err="1">
                <a:effectLst/>
                <a:latin typeface="Calibri" panose="020F0502020204030204" pitchFamily="34" charset="0"/>
                <a:ea typeface="Calibri" panose="020F0502020204030204" pitchFamily="34" charset="0"/>
                <a:cs typeface="Times New Roman" panose="02020603050405020304" pitchFamily="18" charset="0"/>
              </a:rPr>
              <a:t>samplesheets</a:t>
            </a:r>
            <a:r>
              <a:rPr lang="en-US" sz="1200" dirty="0">
                <a:effectLst/>
                <a:latin typeface="Calibri" panose="020F0502020204030204" pitchFamily="34" charset="0"/>
                <a:ea typeface="Calibri" panose="020F0502020204030204" pitchFamily="34" charset="0"/>
                <a:cs typeface="Times New Roman" panose="02020603050405020304" pitchFamily="18" charset="0"/>
              </a:rPr>
              <a:t>, </a:t>
            </a:r>
            <a:r>
              <a:rPr lang="en-US" sz="1200" dirty="0" err="1">
                <a:effectLst/>
                <a:latin typeface="Calibri" panose="020F0502020204030204" pitchFamily="34" charset="0"/>
                <a:ea typeface="Calibri" panose="020F0502020204030204" pitchFamily="34" charset="0"/>
                <a:cs typeface="Times New Roman" panose="02020603050405020304" pitchFamily="18" charset="0"/>
              </a:rPr>
              <a:t>manifestes</a:t>
            </a:r>
            <a:r>
              <a:rPr lang="en-US" sz="1200" dirty="0">
                <a:effectLst/>
                <a:latin typeface="Calibri" panose="020F0502020204030204" pitchFamily="34" charset="0"/>
                <a:ea typeface="Calibri" panose="020F0502020204030204" pitchFamily="34" charset="0"/>
                <a:cs typeface="Times New Roman" panose="02020603050405020304" pitchFamily="18" charset="0"/>
              </a:rPr>
              <a:t>, </a:t>
            </a:r>
            <a:r>
              <a:rPr lang="en-US" sz="1200" dirty="0" err="1">
                <a:effectLst/>
                <a:latin typeface="Calibri" panose="020F0502020204030204" pitchFamily="34" charset="0"/>
                <a:ea typeface="Calibri" panose="020F0502020204030204" pitchFamily="34" charset="0"/>
                <a:cs typeface="Times New Roman" panose="02020603050405020304" pitchFamily="18" charset="0"/>
              </a:rPr>
              <a:t>fichiers</a:t>
            </a:r>
            <a:r>
              <a:rPr lang="en-US" sz="1200" dirty="0">
                <a:effectLst/>
                <a:latin typeface="Calibri" panose="020F0502020204030204" pitchFamily="34" charset="0"/>
                <a:ea typeface="Calibri" panose="020F0502020204030204" pitchFamily="34" charset="0"/>
                <a:cs typeface="Times New Roman" panose="02020603050405020304" pitchFamily="18" charset="0"/>
              </a:rPr>
              <a:t> de configuration de pipeline </a:t>
            </a:r>
            <a:r>
              <a:rPr lang="en-US" sz="1200" dirty="0" err="1">
                <a:effectLst/>
                <a:latin typeface="Calibri" panose="020F0502020204030204" pitchFamily="34" charset="0"/>
                <a:ea typeface="Calibri" panose="020F0502020204030204" pitchFamily="34" charset="0"/>
                <a:cs typeface="Times New Roman" panose="02020603050405020304" pitchFamily="18" charset="0"/>
              </a:rPr>
              <a:t>ou</a:t>
            </a:r>
            <a:r>
              <a:rPr lang="en-US" sz="1200" dirty="0">
                <a:effectLst/>
                <a:latin typeface="Calibri" panose="020F0502020204030204" pitchFamily="34" charset="0"/>
                <a:ea typeface="Calibri" panose="020F0502020204030204" pitchFamily="34" charset="0"/>
                <a:cs typeface="Times New Roman" panose="02020603050405020304" pitchFamily="18" charset="0"/>
              </a:rPr>
              <a:t> de </a:t>
            </a:r>
            <a:r>
              <a:rPr lang="en-US" sz="1200" dirty="0" err="1">
                <a:effectLst/>
                <a:latin typeface="Calibri" panose="020F0502020204030204" pitchFamily="34" charset="0"/>
                <a:ea typeface="Calibri" panose="020F0502020204030204" pitchFamily="34" charset="0"/>
                <a:cs typeface="Times New Roman" panose="02020603050405020304" pitchFamily="18" charset="0"/>
              </a:rPr>
              <a:t>logiciel</a:t>
            </a:r>
            <a:r>
              <a:rPr lang="en-US" sz="1200" dirty="0">
                <a:effectLst/>
                <a:latin typeface="Calibri" panose="020F0502020204030204" pitchFamily="34" charset="0"/>
                <a:ea typeface="Calibri" panose="020F0502020204030204" pitchFamily="34" charset="0"/>
                <a:cs typeface="Times New Roman" panose="02020603050405020304" pitchFamily="18" charset="0"/>
              </a:rPr>
              <a:t> tiers).</a:t>
            </a:r>
            <a:endParaRPr lang="fr-FR" sz="12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800"/>
              </a:spcAft>
              <a:buFont typeface="Symbol" panose="05050102010706020507" pitchFamily="18" charset="2"/>
              <a:buChar char=""/>
            </a:pPr>
            <a:r>
              <a:rPr lang="en-US" sz="1200" u="sng" dirty="0" err="1">
                <a:effectLst/>
                <a:latin typeface="Calibri" panose="020F0502020204030204" pitchFamily="34" charset="0"/>
                <a:ea typeface="Calibri" panose="020F0502020204030204" pitchFamily="34" charset="0"/>
                <a:cs typeface="Times New Roman" panose="02020603050405020304" pitchFamily="18" charset="0"/>
              </a:rPr>
              <a:t>Journaux</a:t>
            </a:r>
            <a:r>
              <a:rPr lang="en-US" sz="1200" u="sng" dirty="0">
                <a:effectLst/>
                <a:latin typeface="Calibri" panose="020F0502020204030204" pitchFamily="34" charset="0"/>
                <a:ea typeface="Calibri" panose="020F0502020204030204" pitchFamily="34" charset="0"/>
                <a:cs typeface="Times New Roman" panose="02020603050405020304" pitchFamily="18" charset="0"/>
              </a:rPr>
              <a:t> </a:t>
            </a:r>
            <a:r>
              <a:rPr lang="en-US" sz="1200" u="sng" dirty="0" err="1">
                <a:effectLst/>
                <a:latin typeface="Calibri" panose="020F0502020204030204" pitchFamily="34" charset="0"/>
                <a:ea typeface="Calibri" panose="020F0502020204030204" pitchFamily="34" charset="0"/>
                <a:cs typeface="Times New Roman" panose="02020603050405020304" pitchFamily="18" charset="0"/>
              </a:rPr>
              <a:t>d'exécution</a:t>
            </a:r>
            <a:r>
              <a:rPr lang="en-US" sz="1200" dirty="0">
                <a:effectLst/>
                <a:latin typeface="Calibri" panose="020F0502020204030204" pitchFamily="34" charset="0"/>
                <a:ea typeface="Calibri" panose="020F0502020204030204" pitchFamily="34" charset="0"/>
                <a:cs typeface="Times New Roman" panose="02020603050405020304" pitchFamily="18" charset="0"/>
              </a:rPr>
              <a:t> : logs </a:t>
            </a:r>
            <a:r>
              <a:rPr lang="en-US" sz="1200" dirty="0" err="1">
                <a:effectLst/>
                <a:latin typeface="Calibri" panose="020F0502020204030204" pitchFamily="34" charset="0"/>
                <a:ea typeface="Calibri" panose="020F0502020204030204" pitchFamily="34" charset="0"/>
                <a:cs typeface="Times New Roman" panose="02020603050405020304" pitchFamily="18" charset="0"/>
              </a:rPr>
              <a:t>système</a:t>
            </a:r>
            <a:r>
              <a:rPr lang="en-US" sz="1200" dirty="0">
                <a:effectLst/>
                <a:latin typeface="Calibri" panose="020F0502020204030204" pitchFamily="34" charset="0"/>
                <a:ea typeface="Calibri" panose="020F0502020204030204" pitchFamily="34" charset="0"/>
                <a:cs typeface="Times New Roman" panose="02020603050405020304" pitchFamily="18" charset="0"/>
              </a:rPr>
              <a:t> et </a:t>
            </a:r>
            <a:r>
              <a:rPr lang="en-US" sz="1200" dirty="0" err="1">
                <a:effectLst/>
                <a:latin typeface="Calibri" panose="020F0502020204030204" pitchFamily="34" charset="0"/>
                <a:ea typeface="Calibri" panose="020F0502020204030204" pitchFamily="34" charset="0"/>
                <a:cs typeface="Times New Roman" panose="02020603050405020304" pitchFamily="18" charset="0"/>
              </a:rPr>
              <a:t>applicatifs</a:t>
            </a:r>
            <a:r>
              <a:rPr lang="en-US" sz="1200" dirty="0">
                <a:effectLst/>
                <a:latin typeface="Calibri" panose="020F0502020204030204" pitchFamily="34" charset="0"/>
                <a:ea typeface="Calibri" panose="020F0502020204030204" pitchFamily="34" charset="0"/>
                <a:cs typeface="Times New Roman" panose="02020603050405020304" pitchFamily="18" charset="0"/>
              </a:rPr>
              <a:t> </a:t>
            </a:r>
            <a:r>
              <a:rPr lang="en-US" sz="1200" dirty="0" err="1">
                <a:effectLst/>
                <a:latin typeface="Calibri" panose="020F0502020204030204" pitchFamily="34" charset="0"/>
                <a:ea typeface="Calibri" panose="020F0502020204030204" pitchFamily="34" charset="0"/>
                <a:cs typeface="Times New Roman" panose="02020603050405020304" pitchFamily="18" charset="0"/>
              </a:rPr>
              <a:t>générés</a:t>
            </a:r>
            <a:r>
              <a:rPr lang="en-US" sz="1200" dirty="0">
                <a:effectLst/>
                <a:latin typeface="Calibri" panose="020F0502020204030204" pitchFamily="34" charset="0"/>
                <a:ea typeface="Calibri" panose="020F0502020204030204" pitchFamily="34" charset="0"/>
                <a:cs typeface="Times New Roman" panose="02020603050405020304" pitchFamily="18" charset="0"/>
              </a:rPr>
              <a:t> </a:t>
            </a:r>
            <a:r>
              <a:rPr lang="en-US" sz="1200" dirty="0" err="1">
                <a:effectLst/>
                <a:latin typeface="Calibri" panose="020F0502020204030204" pitchFamily="34" charset="0"/>
                <a:ea typeface="Calibri" panose="020F0502020204030204" pitchFamily="34" charset="0"/>
                <a:cs typeface="Times New Roman" panose="02020603050405020304" pitchFamily="18" charset="0"/>
              </a:rPr>
              <a:t>lors</a:t>
            </a:r>
            <a:r>
              <a:rPr lang="en-US" sz="1200" dirty="0">
                <a:effectLst/>
                <a:latin typeface="Calibri" panose="020F0502020204030204" pitchFamily="34" charset="0"/>
                <a:ea typeface="Calibri" panose="020F0502020204030204" pitchFamily="34" charset="0"/>
                <a:cs typeface="Times New Roman" panose="02020603050405020304" pitchFamily="18" charset="0"/>
              </a:rPr>
              <a:t> de </a:t>
            </a:r>
            <a:r>
              <a:rPr lang="en-US" sz="1200" dirty="0" err="1">
                <a:effectLst/>
                <a:latin typeface="Calibri" panose="020F0502020204030204" pitchFamily="34" charset="0"/>
                <a:ea typeface="Calibri" panose="020F0502020204030204" pitchFamily="34" charset="0"/>
                <a:cs typeface="Times New Roman" panose="02020603050405020304" pitchFamily="18" charset="0"/>
              </a:rPr>
              <a:t>l'analyse</a:t>
            </a:r>
            <a:r>
              <a:rPr lang="en-US" sz="1200" dirty="0">
                <a:effectLst/>
                <a:latin typeface="Calibri" panose="020F0502020204030204" pitchFamily="34" charset="0"/>
                <a:ea typeface="Calibri" panose="020F0502020204030204" pitchFamily="34" charset="0"/>
                <a:cs typeface="Times New Roman" panose="02020603050405020304" pitchFamily="18" charset="0"/>
              </a:rPr>
              <a:t>.</a:t>
            </a:r>
            <a:endParaRPr lang="fr-FR" sz="12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US" sz="1200" b="1" dirty="0" err="1">
                <a:effectLst/>
                <a:latin typeface="Calibri" panose="020F0502020204030204" pitchFamily="34" charset="0"/>
                <a:ea typeface="Calibri" panose="020F0502020204030204" pitchFamily="34" charset="0"/>
                <a:cs typeface="Times New Roman" panose="02020603050405020304" pitchFamily="18" charset="0"/>
              </a:rPr>
              <a:t>Éléments</a:t>
            </a:r>
            <a:r>
              <a:rPr lang="en-US" sz="1200" b="1" dirty="0">
                <a:effectLst/>
                <a:latin typeface="Calibri" panose="020F0502020204030204" pitchFamily="34" charset="0"/>
                <a:ea typeface="Calibri" panose="020F0502020204030204" pitchFamily="34" charset="0"/>
                <a:cs typeface="Times New Roman" panose="02020603050405020304" pitchFamily="18" charset="0"/>
              </a:rPr>
              <a:t> </a:t>
            </a:r>
            <a:r>
              <a:rPr lang="en-US" sz="1200" b="1" dirty="0" err="1">
                <a:effectLst/>
                <a:latin typeface="Calibri" panose="020F0502020204030204" pitchFamily="34" charset="0"/>
                <a:ea typeface="Calibri" panose="020F0502020204030204" pitchFamily="34" charset="0"/>
                <a:cs typeface="Times New Roman" panose="02020603050405020304" pitchFamily="18" charset="0"/>
              </a:rPr>
              <a:t>exclus</a:t>
            </a:r>
            <a:endParaRPr lang="fr-FR" sz="12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buFont typeface="Symbol" panose="05050102010706020507" pitchFamily="18" charset="2"/>
              <a:buChar char=""/>
            </a:pPr>
            <a:r>
              <a:rPr lang="en-US" sz="1200" u="sng" dirty="0" err="1">
                <a:effectLst/>
                <a:latin typeface="Calibri" panose="020F0502020204030204" pitchFamily="34" charset="0"/>
                <a:ea typeface="Calibri" panose="020F0502020204030204" pitchFamily="34" charset="0"/>
                <a:cs typeface="Times New Roman" panose="02020603050405020304" pitchFamily="18" charset="0"/>
              </a:rPr>
              <a:t>Références</a:t>
            </a:r>
            <a:r>
              <a:rPr lang="en-US" sz="1200" u="sng" dirty="0">
                <a:effectLst/>
                <a:latin typeface="Calibri" panose="020F0502020204030204" pitchFamily="34" charset="0"/>
                <a:ea typeface="Calibri" panose="020F0502020204030204" pitchFamily="34" charset="0"/>
                <a:cs typeface="Times New Roman" panose="02020603050405020304" pitchFamily="18" charset="0"/>
              </a:rPr>
              <a:t> </a:t>
            </a:r>
            <a:r>
              <a:rPr lang="en-US" sz="1200" u="sng" dirty="0" err="1">
                <a:effectLst/>
                <a:latin typeface="Calibri" panose="020F0502020204030204" pitchFamily="34" charset="0"/>
                <a:ea typeface="Calibri" panose="020F0502020204030204" pitchFamily="34" charset="0"/>
                <a:cs typeface="Times New Roman" panose="02020603050405020304" pitchFamily="18" charset="0"/>
              </a:rPr>
              <a:t>externes</a:t>
            </a:r>
            <a:r>
              <a:rPr lang="en-US" sz="1200" dirty="0">
                <a:effectLst/>
                <a:latin typeface="Calibri" panose="020F0502020204030204" pitchFamily="34" charset="0"/>
                <a:ea typeface="Calibri" panose="020F0502020204030204" pitchFamily="34" charset="0"/>
                <a:cs typeface="Times New Roman" panose="02020603050405020304" pitchFamily="18" charset="0"/>
              </a:rPr>
              <a:t> : les bases de </a:t>
            </a:r>
            <a:r>
              <a:rPr lang="en-US" sz="1200" dirty="0" err="1">
                <a:effectLst/>
                <a:latin typeface="Calibri" panose="020F0502020204030204" pitchFamily="34" charset="0"/>
                <a:ea typeface="Calibri" panose="020F0502020204030204" pitchFamily="34" charset="0"/>
                <a:cs typeface="Times New Roman" panose="02020603050405020304" pitchFamily="18" charset="0"/>
              </a:rPr>
              <a:t>données</a:t>
            </a:r>
            <a:r>
              <a:rPr lang="en-US" sz="1200" dirty="0">
                <a:effectLst/>
                <a:latin typeface="Calibri" panose="020F0502020204030204" pitchFamily="34" charset="0"/>
                <a:ea typeface="Calibri" panose="020F0502020204030204" pitchFamily="34" charset="0"/>
                <a:cs typeface="Times New Roman" panose="02020603050405020304" pitchFamily="18" charset="0"/>
              </a:rPr>
              <a:t> tierces (IMGT/HLA, </a:t>
            </a:r>
            <a:r>
              <a:rPr lang="en-US" sz="1200" dirty="0" err="1">
                <a:effectLst/>
                <a:latin typeface="Calibri" panose="020F0502020204030204" pitchFamily="34" charset="0"/>
                <a:ea typeface="Calibri" panose="020F0502020204030204" pitchFamily="34" charset="0"/>
                <a:cs typeface="Times New Roman" panose="02020603050405020304" pitchFamily="18" charset="0"/>
              </a:rPr>
              <a:t>RefSeq</a:t>
            </a:r>
            <a:r>
              <a:rPr lang="en-US" sz="1200" dirty="0">
                <a:effectLst/>
                <a:latin typeface="Calibri" panose="020F0502020204030204" pitchFamily="34" charset="0"/>
                <a:ea typeface="Calibri" panose="020F0502020204030204" pitchFamily="34" charset="0"/>
                <a:cs typeface="Times New Roman" panose="02020603050405020304" pitchFamily="18" charset="0"/>
              </a:rPr>
              <a:t>, </a:t>
            </a:r>
            <a:r>
              <a:rPr lang="en-US" sz="1200" dirty="0" err="1">
                <a:effectLst/>
                <a:latin typeface="Calibri" panose="020F0502020204030204" pitchFamily="34" charset="0"/>
                <a:ea typeface="Calibri" panose="020F0502020204030204" pitchFamily="34" charset="0"/>
                <a:cs typeface="Times New Roman" panose="02020603050405020304" pitchFamily="18" charset="0"/>
              </a:rPr>
              <a:t>dbSNP</a:t>
            </a:r>
            <a:r>
              <a:rPr lang="en-US" sz="1200" dirty="0">
                <a:effectLst/>
                <a:latin typeface="Calibri" panose="020F0502020204030204" pitchFamily="34" charset="0"/>
                <a:ea typeface="Calibri" panose="020F0502020204030204" pitchFamily="34" charset="0"/>
                <a:cs typeface="Times New Roman" panose="02020603050405020304" pitchFamily="18" charset="0"/>
              </a:rPr>
              <a:t>) ne </a:t>
            </a:r>
            <a:r>
              <a:rPr lang="en-US" sz="1200" dirty="0" err="1">
                <a:effectLst/>
                <a:latin typeface="Calibri" panose="020F0502020204030204" pitchFamily="34" charset="0"/>
                <a:ea typeface="Calibri" panose="020F0502020204030204" pitchFamily="34" charset="0"/>
                <a:cs typeface="Times New Roman" panose="02020603050405020304" pitchFamily="18" charset="0"/>
              </a:rPr>
              <a:t>sont</a:t>
            </a:r>
            <a:r>
              <a:rPr lang="en-US" sz="1200" dirty="0">
                <a:effectLst/>
                <a:latin typeface="Calibri" panose="020F0502020204030204" pitchFamily="34" charset="0"/>
                <a:ea typeface="Calibri" panose="020F0502020204030204" pitchFamily="34" charset="0"/>
                <a:cs typeface="Times New Roman" panose="02020603050405020304" pitchFamily="18" charset="0"/>
              </a:rPr>
              <a:t> pas </a:t>
            </a:r>
            <a:r>
              <a:rPr lang="en-US" sz="1200" dirty="0" err="1">
                <a:effectLst/>
                <a:latin typeface="Calibri" panose="020F0502020204030204" pitchFamily="34" charset="0"/>
                <a:ea typeface="Calibri" panose="020F0502020204030204" pitchFamily="34" charset="0"/>
                <a:cs typeface="Times New Roman" panose="02020603050405020304" pitchFamily="18" charset="0"/>
              </a:rPr>
              <a:t>stockées</a:t>
            </a:r>
            <a:r>
              <a:rPr lang="en-US" sz="1200" dirty="0">
                <a:effectLst/>
                <a:latin typeface="Calibri" panose="020F0502020204030204" pitchFamily="34" charset="0"/>
                <a:ea typeface="Calibri" panose="020F0502020204030204" pitchFamily="34" charset="0"/>
                <a:cs typeface="Times New Roman" panose="02020603050405020304" pitchFamily="18" charset="0"/>
              </a:rPr>
              <a:t> dans le </a:t>
            </a:r>
            <a:r>
              <a:rPr lang="en-US" sz="1200" dirty="0" err="1">
                <a:effectLst/>
                <a:latin typeface="Calibri" panose="020F0502020204030204" pitchFamily="34" charset="0"/>
                <a:ea typeface="Calibri" panose="020F0502020204030204" pitchFamily="34" charset="0"/>
                <a:cs typeface="Times New Roman" panose="02020603050405020304" pitchFamily="18" charset="0"/>
              </a:rPr>
              <a:t>paquet</a:t>
            </a:r>
            <a:r>
              <a:rPr lang="en-US" sz="1200" dirty="0">
                <a:effectLst/>
                <a:latin typeface="Calibri" panose="020F0502020204030204" pitchFamily="34" charset="0"/>
                <a:ea typeface="Calibri" panose="020F0502020204030204" pitchFamily="34" charset="0"/>
                <a:cs typeface="Times New Roman" panose="02020603050405020304" pitchFamily="18" charset="0"/>
              </a:rPr>
              <a:t>. </a:t>
            </a:r>
            <a:r>
              <a:rPr lang="en-US" sz="1200" dirty="0" err="1">
                <a:effectLst/>
                <a:latin typeface="Calibri" panose="020F0502020204030204" pitchFamily="34" charset="0"/>
                <a:ea typeface="Calibri" panose="020F0502020204030204" pitchFamily="34" charset="0"/>
                <a:cs typeface="Times New Roman" panose="02020603050405020304" pitchFamily="18" charset="0"/>
              </a:rPr>
              <a:t>Seules</a:t>
            </a:r>
            <a:r>
              <a:rPr lang="en-US" sz="1200" dirty="0">
                <a:effectLst/>
                <a:latin typeface="Calibri" panose="020F0502020204030204" pitchFamily="34" charset="0"/>
                <a:ea typeface="Calibri" panose="020F0502020204030204" pitchFamily="34" charset="0"/>
                <a:cs typeface="Times New Roman" panose="02020603050405020304" pitchFamily="18" charset="0"/>
              </a:rPr>
              <a:t> </a:t>
            </a:r>
            <a:r>
              <a:rPr lang="en-US" sz="1200" dirty="0" err="1">
                <a:effectLst/>
                <a:latin typeface="Calibri" panose="020F0502020204030204" pitchFamily="34" charset="0"/>
                <a:ea typeface="Calibri" panose="020F0502020204030204" pitchFamily="34" charset="0"/>
                <a:cs typeface="Times New Roman" panose="02020603050405020304" pitchFamily="18" charset="0"/>
              </a:rPr>
              <a:t>leurs</a:t>
            </a:r>
            <a:r>
              <a:rPr lang="en-US" sz="1200" dirty="0">
                <a:effectLst/>
                <a:latin typeface="Calibri" panose="020F0502020204030204" pitchFamily="34" charset="0"/>
                <a:ea typeface="Calibri" panose="020F0502020204030204" pitchFamily="34" charset="0"/>
                <a:cs typeface="Times New Roman" panose="02020603050405020304" pitchFamily="18" charset="0"/>
              </a:rPr>
              <a:t> versions </a:t>
            </a:r>
            <a:r>
              <a:rPr lang="en-US" sz="1200" dirty="0" err="1">
                <a:effectLst/>
                <a:latin typeface="Calibri" panose="020F0502020204030204" pitchFamily="34" charset="0"/>
                <a:ea typeface="Calibri" panose="020F0502020204030204" pitchFamily="34" charset="0"/>
                <a:cs typeface="Times New Roman" panose="02020603050405020304" pitchFamily="18" charset="0"/>
              </a:rPr>
              <a:t>sont</a:t>
            </a:r>
            <a:r>
              <a:rPr lang="en-US" sz="1200" dirty="0">
                <a:effectLst/>
                <a:latin typeface="Calibri" panose="020F0502020204030204" pitchFamily="34" charset="0"/>
                <a:ea typeface="Calibri" panose="020F0502020204030204" pitchFamily="34" charset="0"/>
                <a:cs typeface="Times New Roman" panose="02020603050405020304" pitchFamily="18" charset="0"/>
              </a:rPr>
              <a:t> </a:t>
            </a:r>
            <a:r>
              <a:rPr lang="en-US" sz="1200" dirty="0" err="1">
                <a:effectLst/>
                <a:latin typeface="Calibri" panose="020F0502020204030204" pitchFamily="34" charset="0"/>
                <a:ea typeface="Calibri" panose="020F0502020204030204" pitchFamily="34" charset="0"/>
                <a:cs typeface="Times New Roman" panose="02020603050405020304" pitchFamily="18" charset="0"/>
              </a:rPr>
              <a:t>documentées</a:t>
            </a:r>
            <a:r>
              <a:rPr lang="en-US" sz="1200" dirty="0">
                <a:effectLst/>
                <a:latin typeface="Calibri" panose="020F0502020204030204" pitchFamily="34" charset="0"/>
                <a:ea typeface="Calibri" panose="020F0502020204030204" pitchFamily="34" charset="0"/>
                <a:cs typeface="Times New Roman" panose="02020603050405020304" pitchFamily="18" charset="0"/>
              </a:rPr>
              <a:t> dans les </a:t>
            </a:r>
            <a:r>
              <a:rPr lang="en-US" sz="1200" dirty="0" err="1">
                <a:effectLst/>
                <a:latin typeface="Calibri" panose="020F0502020204030204" pitchFamily="34" charset="0"/>
                <a:ea typeface="Calibri" panose="020F0502020204030204" pitchFamily="34" charset="0"/>
                <a:cs typeface="Times New Roman" panose="02020603050405020304" pitchFamily="18" charset="0"/>
              </a:rPr>
              <a:t>métadonnées</a:t>
            </a:r>
            <a:r>
              <a:rPr lang="en-US" sz="1200" dirty="0">
                <a:effectLst/>
                <a:latin typeface="Calibri" panose="020F0502020204030204" pitchFamily="34" charset="0"/>
                <a:ea typeface="Calibri" panose="020F0502020204030204" pitchFamily="34" charset="0"/>
                <a:cs typeface="Times New Roman" panose="02020603050405020304" pitchFamily="18" charset="0"/>
              </a:rPr>
              <a:t>.</a:t>
            </a:r>
            <a:endParaRPr lang="fr-FR" sz="12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buFont typeface="Symbol" panose="05050102010706020507" pitchFamily="18" charset="2"/>
              <a:buChar char=""/>
            </a:pPr>
            <a:r>
              <a:rPr lang="en-US" sz="1200" u="sng" dirty="0" err="1">
                <a:effectLst/>
                <a:latin typeface="Calibri" panose="020F0502020204030204" pitchFamily="34" charset="0"/>
                <a:ea typeface="Calibri" panose="020F0502020204030204" pitchFamily="34" charset="0"/>
                <a:cs typeface="Times New Roman" panose="02020603050405020304" pitchFamily="18" charset="0"/>
              </a:rPr>
              <a:t>Fichiers</a:t>
            </a:r>
            <a:r>
              <a:rPr lang="en-US" sz="1200" u="sng" dirty="0">
                <a:effectLst/>
                <a:latin typeface="Calibri" panose="020F0502020204030204" pitchFamily="34" charset="0"/>
                <a:ea typeface="Calibri" panose="020F0502020204030204" pitchFamily="34" charset="0"/>
                <a:cs typeface="Times New Roman" panose="02020603050405020304" pitchFamily="18" charset="0"/>
              </a:rPr>
              <a:t> </a:t>
            </a:r>
            <a:r>
              <a:rPr lang="en-US" sz="1200" u="sng" dirty="0" err="1">
                <a:effectLst/>
                <a:latin typeface="Calibri" panose="020F0502020204030204" pitchFamily="34" charset="0"/>
                <a:ea typeface="Calibri" panose="020F0502020204030204" pitchFamily="34" charset="0"/>
                <a:cs typeface="Times New Roman" panose="02020603050405020304" pitchFamily="18" charset="0"/>
              </a:rPr>
              <a:t>auxiliaires</a:t>
            </a:r>
            <a:r>
              <a:rPr lang="en-US" sz="1200" u="sng" dirty="0">
                <a:effectLst/>
                <a:latin typeface="Calibri" panose="020F0502020204030204" pitchFamily="34" charset="0"/>
                <a:ea typeface="Calibri" panose="020F0502020204030204" pitchFamily="34" charset="0"/>
                <a:cs typeface="Times New Roman" panose="02020603050405020304" pitchFamily="18" charset="0"/>
              </a:rPr>
              <a:t> </a:t>
            </a:r>
            <a:r>
              <a:rPr lang="en-US" sz="1200" u="sng" dirty="0" err="1">
                <a:effectLst/>
                <a:latin typeface="Calibri" panose="020F0502020204030204" pitchFamily="34" charset="0"/>
                <a:ea typeface="Calibri" panose="020F0502020204030204" pitchFamily="34" charset="0"/>
                <a:cs typeface="Times New Roman" panose="02020603050405020304" pitchFamily="18" charset="0"/>
              </a:rPr>
              <a:t>réutilisables</a:t>
            </a:r>
            <a:r>
              <a:rPr lang="en-US" sz="1200" dirty="0">
                <a:effectLst/>
                <a:latin typeface="Calibri" panose="020F0502020204030204" pitchFamily="34" charset="0"/>
                <a:ea typeface="Calibri" panose="020F0502020204030204" pitchFamily="34" charset="0"/>
                <a:cs typeface="Times New Roman" panose="02020603050405020304" pitchFamily="18" charset="0"/>
              </a:rPr>
              <a:t> : index, panels, </a:t>
            </a:r>
            <a:r>
              <a:rPr lang="en-US" sz="1200" dirty="0">
                <a:effectLst/>
                <a:highlight>
                  <a:srgbClr val="FFFF00"/>
                </a:highlight>
                <a:latin typeface="Calibri" panose="020F0502020204030204" pitchFamily="34" charset="0"/>
                <a:ea typeface="Calibri" panose="020F0502020204030204" pitchFamily="34" charset="0"/>
                <a:cs typeface="Times New Roman" panose="02020603050405020304" pitchFamily="18" charset="0"/>
              </a:rPr>
              <a:t>experiment file</a:t>
            </a:r>
            <a:r>
              <a:rPr lang="en-US" sz="1200" dirty="0">
                <a:effectLst/>
                <a:latin typeface="Calibri" panose="020F0502020204030204" pitchFamily="34" charset="0"/>
                <a:ea typeface="Calibri" panose="020F0502020204030204" pitchFamily="34" charset="0"/>
                <a:cs typeface="Times New Roman" panose="02020603050405020304" pitchFamily="18" charset="0"/>
              </a:rPr>
              <a:t>, </a:t>
            </a:r>
            <a:r>
              <a:rPr lang="en-US" sz="1200" dirty="0">
                <a:effectLst/>
                <a:highlight>
                  <a:srgbClr val="FFFF00"/>
                </a:highlight>
                <a:latin typeface="Calibri" panose="020F0502020204030204" pitchFamily="34" charset="0"/>
                <a:ea typeface="Calibri" panose="020F0502020204030204" pitchFamily="34" charset="0"/>
                <a:cs typeface="Times New Roman" panose="02020603050405020304" pitchFamily="18" charset="0"/>
              </a:rPr>
              <a:t>setting files, password, users,</a:t>
            </a:r>
            <a:r>
              <a:rPr lang="en-US" sz="1200" dirty="0">
                <a:effectLst/>
                <a:latin typeface="Calibri" panose="020F0502020204030204" pitchFamily="34" charset="0"/>
                <a:ea typeface="Calibri" panose="020F0502020204030204" pitchFamily="34" charset="0"/>
                <a:cs typeface="Times New Roman" panose="02020603050405020304" pitchFamily="18" charset="0"/>
              </a:rPr>
              <a:t> </a:t>
            </a:r>
            <a:r>
              <a:rPr lang="en-US" sz="1200" dirty="0" err="1">
                <a:effectLst/>
                <a:latin typeface="Calibri" panose="020F0502020204030204" pitchFamily="34" charset="0"/>
                <a:ea typeface="Calibri" panose="020F0502020204030204" pitchFamily="34" charset="0"/>
                <a:cs typeface="Times New Roman" panose="02020603050405020304" pitchFamily="18" charset="0"/>
              </a:rPr>
              <a:t>modèles</a:t>
            </a:r>
            <a:r>
              <a:rPr lang="en-US" sz="1200" dirty="0">
                <a:effectLst/>
                <a:latin typeface="Calibri" panose="020F0502020204030204" pitchFamily="34" charset="0"/>
                <a:ea typeface="Calibri" panose="020F0502020204030204" pitchFamily="34" charset="0"/>
                <a:cs typeface="Times New Roman" panose="02020603050405020304" pitchFamily="18" charset="0"/>
              </a:rPr>
              <a:t> </a:t>
            </a:r>
            <a:r>
              <a:rPr lang="en-US" sz="1200" dirty="0" err="1">
                <a:effectLst/>
                <a:latin typeface="Calibri" panose="020F0502020204030204" pitchFamily="34" charset="0"/>
                <a:ea typeface="Calibri" panose="020F0502020204030204" pitchFamily="34" charset="0"/>
                <a:cs typeface="Times New Roman" panose="02020603050405020304" pitchFamily="18" charset="0"/>
              </a:rPr>
              <a:t>algorithmiques</a:t>
            </a:r>
            <a:r>
              <a:rPr lang="en-US" sz="1200" dirty="0">
                <a:effectLst/>
                <a:latin typeface="Calibri" panose="020F0502020204030204" pitchFamily="34" charset="0"/>
                <a:ea typeface="Calibri" panose="020F0502020204030204" pitchFamily="34" charset="0"/>
                <a:cs typeface="Times New Roman" panose="02020603050405020304" pitchFamily="18" charset="0"/>
              </a:rPr>
              <a:t> </a:t>
            </a:r>
            <a:r>
              <a:rPr lang="en-US" sz="1200" dirty="0" err="1">
                <a:effectLst/>
                <a:latin typeface="Calibri" panose="020F0502020204030204" pitchFamily="34" charset="0"/>
                <a:ea typeface="Calibri" panose="020F0502020204030204" pitchFamily="34" charset="0"/>
                <a:cs typeface="Times New Roman" panose="02020603050405020304" pitchFamily="18" charset="0"/>
              </a:rPr>
              <a:t>utilisés</a:t>
            </a:r>
            <a:r>
              <a:rPr lang="en-US" sz="1200" dirty="0">
                <a:effectLst/>
                <a:latin typeface="Calibri" panose="020F0502020204030204" pitchFamily="34" charset="0"/>
                <a:ea typeface="Calibri" panose="020F0502020204030204" pitchFamily="34" charset="0"/>
                <a:cs typeface="Times New Roman" panose="02020603050405020304" pitchFamily="18" charset="0"/>
              </a:rPr>
              <a:t> par </a:t>
            </a:r>
            <a:r>
              <a:rPr lang="en-US" sz="1200" dirty="0" err="1">
                <a:effectLst/>
                <a:latin typeface="Calibri" panose="020F0502020204030204" pitchFamily="34" charset="0"/>
                <a:ea typeface="Calibri" panose="020F0502020204030204" pitchFamily="34" charset="0"/>
                <a:cs typeface="Times New Roman" panose="02020603050405020304" pitchFamily="18" charset="0"/>
              </a:rPr>
              <a:t>plusieurs</a:t>
            </a:r>
            <a:r>
              <a:rPr lang="en-US" sz="1200" dirty="0">
                <a:effectLst/>
                <a:latin typeface="Calibri" panose="020F0502020204030204" pitchFamily="34" charset="0"/>
                <a:ea typeface="Calibri" panose="020F0502020204030204" pitchFamily="34" charset="0"/>
                <a:cs typeface="Times New Roman" panose="02020603050405020304" pitchFamily="18" charset="0"/>
              </a:rPr>
              <a:t> analyses </a:t>
            </a:r>
            <a:r>
              <a:rPr lang="en-US" sz="1200" dirty="0" err="1">
                <a:effectLst/>
                <a:latin typeface="Calibri" panose="020F0502020204030204" pitchFamily="34" charset="0"/>
                <a:ea typeface="Calibri" panose="020F0502020204030204" pitchFamily="34" charset="0"/>
                <a:cs typeface="Times New Roman" panose="02020603050405020304" pitchFamily="18" charset="0"/>
              </a:rPr>
              <a:t>sont</a:t>
            </a:r>
            <a:r>
              <a:rPr lang="en-US" sz="1200" dirty="0">
                <a:effectLst/>
                <a:latin typeface="Calibri" panose="020F0502020204030204" pitchFamily="34" charset="0"/>
                <a:ea typeface="Calibri" panose="020F0502020204030204" pitchFamily="34" charset="0"/>
                <a:cs typeface="Times New Roman" panose="02020603050405020304" pitchFamily="18" charset="0"/>
              </a:rPr>
              <a:t> </a:t>
            </a:r>
            <a:r>
              <a:rPr lang="en-US" sz="1200" dirty="0" err="1">
                <a:effectLst/>
                <a:latin typeface="Calibri" panose="020F0502020204030204" pitchFamily="34" charset="0"/>
                <a:ea typeface="Calibri" panose="020F0502020204030204" pitchFamily="34" charset="0"/>
                <a:cs typeface="Times New Roman" panose="02020603050405020304" pitchFamily="18" charset="0"/>
              </a:rPr>
              <a:t>archivés</a:t>
            </a:r>
            <a:r>
              <a:rPr lang="en-US" sz="1200" dirty="0">
                <a:effectLst/>
                <a:latin typeface="Calibri" panose="020F0502020204030204" pitchFamily="34" charset="0"/>
                <a:ea typeface="Calibri" panose="020F0502020204030204" pitchFamily="34" charset="0"/>
                <a:cs typeface="Times New Roman" panose="02020603050405020304" pitchFamily="18" charset="0"/>
              </a:rPr>
              <a:t> </a:t>
            </a:r>
            <a:r>
              <a:rPr lang="en-US" sz="1200" dirty="0" err="1">
                <a:effectLst/>
                <a:latin typeface="Calibri" panose="020F0502020204030204" pitchFamily="34" charset="0"/>
                <a:ea typeface="Calibri" panose="020F0502020204030204" pitchFamily="34" charset="0"/>
                <a:cs typeface="Times New Roman" panose="02020603050405020304" pitchFamily="18" charset="0"/>
              </a:rPr>
              <a:t>séparément</a:t>
            </a:r>
            <a:r>
              <a:rPr lang="en-US" sz="1200" dirty="0">
                <a:effectLst/>
                <a:latin typeface="Calibri" panose="020F0502020204030204" pitchFamily="34" charset="0"/>
                <a:ea typeface="Calibri" panose="020F0502020204030204" pitchFamily="34" charset="0"/>
                <a:cs typeface="Times New Roman" panose="02020603050405020304" pitchFamily="18" charset="0"/>
              </a:rPr>
              <a:t> et </a:t>
            </a:r>
            <a:r>
              <a:rPr lang="en-US" sz="1200" dirty="0" err="1">
                <a:effectLst/>
                <a:latin typeface="Calibri" panose="020F0502020204030204" pitchFamily="34" charset="0"/>
                <a:ea typeface="Calibri" panose="020F0502020204030204" pitchFamily="34" charset="0"/>
                <a:cs typeface="Times New Roman" panose="02020603050405020304" pitchFamily="18" charset="0"/>
              </a:rPr>
              <a:t>référencés</a:t>
            </a:r>
            <a:r>
              <a:rPr lang="en-US" sz="1200" dirty="0">
                <a:effectLst/>
                <a:latin typeface="Calibri" panose="020F0502020204030204" pitchFamily="34" charset="0"/>
                <a:ea typeface="Calibri" panose="020F0502020204030204" pitchFamily="34" charset="0"/>
                <a:cs typeface="Times New Roman" panose="02020603050405020304" pitchFamily="18" charset="0"/>
              </a:rPr>
              <a:t> dans les </a:t>
            </a:r>
            <a:r>
              <a:rPr lang="en-US" sz="1200" dirty="0" err="1">
                <a:effectLst/>
                <a:latin typeface="Calibri" panose="020F0502020204030204" pitchFamily="34" charset="0"/>
                <a:ea typeface="Calibri" panose="020F0502020204030204" pitchFamily="34" charset="0"/>
                <a:cs typeface="Times New Roman" panose="02020603050405020304" pitchFamily="18" charset="0"/>
              </a:rPr>
              <a:t>métadonnées</a:t>
            </a:r>
            <a:r>
              <a:rPr lang="en-US" sz="1200" dirty="0">
                <a:effectLst/>
                <a:latin typeface="Calibri" panose="020F0502020204030204" pitchFamily="34" charset="0"/>
                <a:ea typeface="Calibri" panose="020F0502020204030204" pitchFamily="34" charset="0"/>
                <a:cs typeface="Times New Roman" panose="02020603050405020304" pitchFamily="18" charset="0"/>
              </a:rPr>
              <a:t>.</a:t>
            </a:r>
            <a:endParaRPr lang="fr-FR" sz="12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buFont typeface="Symbol" panose="05050102010706020507" pitchFamily="18" charset="2"/>
              <a:buChar char=""/>
            </a:pPr>
            <a:r>
              <a:rPr lang="en-US" sz="1200" u="sng" dirty="0" err="1">
                <a:effectLst/>
                <a:latin typeface="Calibri" panose="020F0502020204030204" pitchFamily="34" charset="0"/>
                <a:ea typeface="Calibri" panose="020F0502020204030204" pitchFamily="34" charset="0"/>
                <a:cs typeface="Times New Roman" panose="02020603050405020304" pitchFamily="18" charset="0"/>
              </a:rPr>
              <a:t>Données</a:t>
            </a:r>
            <a:r>
              <a:rPr lang="en-US" sz="1200" u="sng" dirty="0">
                <a:effectLst/>
                <a:latin typeface="Calibri" panose="020F0502020204030204" pitchFamily="34" charset="0"/>
                <a:ea typeface="Calibri" panose="020F0502020204030204" pitchFamily="34" charset="0"/>
                <a:cs typeface="Times New Roman" panose="02020603050405020304" pitchFamily="18" charset="0"/>
              </a:rPr>
              <a:t> </a:t>
            </a:r>
            <a:r>
              <a:rPr lang="en-US" sz="1200" u="sng" dirty="0" err="1">
                <a:effectLst/>
                <a:latin typeface="Calibri" panose="020F0502020204030204" pitchFamily="34" charset="0"/>
                <a:ea typeface="Calibri" panose="020F0502020204030204" pitchFamily="34" charset="0"/>
                <a:cs typeface="Times New Roman" panose="02020603050405020304" pitchFamily="18" charset="0"/>
              </a:rPr>
              <a:t>tertiaires</a:t>
            </a:r>
            <a:r>
              <a:rPr lang="en-US" sz="1200" u="sng" dirty="0">
                <a:effectLst/>
                <a:latin typeface="Calibri" panose="020F0502020204030204" pitchFamily="34" charset="0"/>
                <a:ea typeface="Calibri" panose="020F0502020204030204" pitchFamily="34" charset="0"/>
                <a:cs typeface="Times New Roman" panose="02020603050405020304" pitchFamily="18" charset="0"/>
              </a:rPr>
              <a:t> </a:t>
            </a:r>
            <a:r>
              <a:rPr lang="en-US" sz="1200" dirty="0">
                <a:effectLst/>
                <a:latin typeface="Calibri" panose="020F0502020204030204" pitchFamily="34" charset="0"/>
                <a:ea typeface="Calibri" panose="020F0502020204030204" pitchFamily="34" charset="0"/>
                <a:cs typeface="Times New Roman" panose="02020603050405020304" pitchFamily="18" charset="0"/>
              </a:rPr>
              <a:t>: rapports </a:t>
            </a:r>
            <a:r>
              <a:rPr lang="en-US" sz="1200" dirty="0" err="1">
                <a:effectLst/>
                <a:latin typeface="Calibri" panose="020F0502020204030204" pitchFamily="34" charset="0"/>
                <a:ea typeface="Calibri" panose="020F0502020204030204" pitchFamily="34" charset="0"/>
                <a:cs typeface="Times New Roman" panose="02020603050405020304" pitchFamily="18" charset="0"/>
              </a:rPr>
              <a:t>finaux</a:t>
            </a:r>
            <a:r>
              <a:rPr lang="en-US" sz="1200" dirty="0">
                <a:effectLst/>
                <a:latin typeface="Calibri" panose="020F0502020204030204" pitchFamily="34" charset="0"/>
                <a:ea typeface="Calibri" panose="020F0502020204030204" pitchFamily="34" charset="0"/>
                <a:cs typeface="Times New Roman" panose="02020603050405020304" pitchFamily="18" charset="0"/>
              </a:rPr>
              <a:t> </a:t>
            </a:r>
            <a:r>
              <a:rPr lang="en-US" sz="1200" dirty="0" err="1">
                <a:effectLst/>
                <a:latin typeface="Calibri" panose="020F0502020204030204" pitchFamily="34" charset="0"/>
                <a:ea typeface="Calibri" panose="020F0502020204030204" pitchFamily="34" charset="0"/>
                <a:cs typeface="Times New Roman" panose="02020603050405020304" pitchFamily="18" charset="0"/>
              </a:rPr>
              <a:t>interprétés</a:t>
            </a:r>
            <a:r>
              <a:rPr lang="en-US" sz="1200" dirty="0">
                <a:effectLst/>
                <a:latin typeface="Calibri" panose="020F0502020204030204" pitchFamily="34" charset="0"/>
                <a:ea typeface="Calibri" panose="020F0502020204030204" pitchFamily="34" charset="0"/>
                <a:cs typeface="Times New Roman" panose="02020603050405020304" pitchFamily="18" charset="0"/>
              </a:rPr>
              <a:t> et </a:t>
            </a:r>
            <a:r>
              <a:rPr lang="en-US" sz="1200" dirty="0" err="1">
                <a:effectLst/>
                <a:latin typeface="Calibri" panose="020F0502020204030204" pitchFamily="34" charset="0"/>
                <a:ea typeface="Calibri" panose="020F0502020204030204" pitchFamily="34" charset="0"/>
                <a:cs typeface="Times New Roman" panose="02020603050405020304" pitchFamily="18" charset="0"/>
              </a:rPr>
              <a:t>validés</a:t>
            </a:r>
            <a:r>
              <a:rPr lang="en-US" sz="1200" dirty="0">
                <a:effectLst/>
                <a:latin typeface="Calibri" panose="020F0502020204030204" pitchFamily="34" charset="0"/>
                <a:ea typeface="Calibri" panose="020F0502020204030204" pitchFamily="34" charset="0"/>
                <a:cs typeface="Times New Roman" panose="02020603050405020304" pitchFamily="18" charset="0"/>
              </a:rPr>
              <a:t> (PDF, documents </a:t>
            </a:r>
            <a:r>
              <a:rPr lang="en-US" sz="1200" dirty="0" err="1">
                <a:effectLst/>
                <a:latin typeface="Calibri" panose="020F0502020204030204" pitchFamily="34" charset="0"/>
                <a:ea typeface="Calibri" panose="020F0502020204030204" pitchFamily="34" charset="0"/>
                <a:cs typeface="Times New Roman" panose="02020603050405020304" pitchFamily="18" charset="0"/>
              </a:rPr>
              <a:t>signés</a:t>
            </a:r>
            <a:r>
              <a:rPr lang="en-US" sz="1200" dirty="0">
                <a:effectLst/>
                <a:latin typeface="Calibri" panose="020F0502020204030204" pitchFamily="34" charset="0"/>
                <a:ea typeface="Calibri" panose="020F0502020204030204" pitchFamily="34" charset="0"/>
                <a:cs typeface="Times New Roman" panose="02020603050405020304" pitchFamily="18" charset="0"/>
              </a:rPr>
              <a:t>) </a:t>
            </a:r>
            <a:r>
              <a:rPr lang="en-US" sz="1200" dirty="0" err="1">
                <a:effectLst/>
                <a:latin typeface="Calibri" panose="020F0502020204030204" pitchFamily="34" charset="0"/>
                <a:ea typeface="Calibri" panose="020F0502020204030204" pitchFamily="34" charset="0"/>
                <a:cs typeface="Times New Roman" panose="02020603050405020304" pitchFamily="18" charset="0"/>
              </a:rPr>
              <a:t>relèvent</a:t>
            </a:r>
            <a:r>
              <a:rPr lang="en-US" sz="1200" dirty="0">
                <a:effectLst/>
                <a:latin typeface="Calibri" panose="020F0502020204030204" pitchFamily="34" charset="0"/>
                <a:ea typeface="Calibri" panose="020F0502020204030204" pitchFamily="34" charset="0"/>
                <a:cs typeface="Times New Roman" panose="02020603050405020304" pitchFamily="18" charset="0"/>
              </a:rPr>
              <a:t> </a:t>
            </a:r>
            <a:r>
              <a:rPr lang="en-US" sz="1200" dirty="0" err="1">
                <a:effectLst/>
                <a:latin typeface="Calibri" panose="020F0502020204030204" pitchFamily="34" charset="0"/>
                <a:ea typeface="Calibri" panose="020F0502020204030204" pitchFamily="34" charset="0"/>
                <a:cs typeface="Times New Roman" panose="02020603050405020304" pitchFamily="18" charset="0"/>
              </a:rPr>
              <a:t>d'exigences</a:t>
            </a:r>
            <a:r>
              <a:rPr lang="en-US" sz="1200" dirty="0">
                <a:effectLst/>
                <a:latin typeface="Calibri" panose="020F0502020204030204" pitchFamily="34" charset="0"/>
                <a:ea typeface="Calibri" panose="020F0502020204030204" pitchFamily="34" charset="0"/>
                <a:cs typeface="Times New Roman" panose="02020603050405020304" pitchFamily="18" charset="0"/>
              </a:rPr>
              <a:t> </a:t>
            </a:r>
            <a:r>
              <a:rPr lang="en-US" sz="1200" dirty="0" err="1">
                <a:effectLst/>
                <a:latin typeface="Calibri" panose="020F0502020204030204" pitchFamily="34" charset="0"/>
                <a:ea typeface="Calibri" panose="020F0502020204030204" pitchFamily="34" charset="0"/>
                <a:cs typeface="Times New Roman" panose="02020603050405020304" pitchFamily="18" charset="0"/>
              </a:rPr>
              <a:t>d'archivage</a:t>
            </a:r>
            <a:r>
              <a:rPr lang="en-US" sz="1200" dirty="0">
                <a:effectLst/>
                <a:latin typeface="Calibri" panose="020F0502020204030204" pitchFamily="34" charset="0"/>
                <a:ea typeface="Calibri" panose="020F0502020204030204" pitchFamily="34" charset="0"/>
                <a:cs typeface="Times New Roman" panose="02020603050405020304" pitchFamily="18" charset="0"/>
              </a:rPr>
              <a:t> </a:t>
            </a:r>
            <a:r>
              <a:rPr lang="en-US" sz="1200" dirty="0" err="1">
                <a:effectLst/>
                <a:latin typeface="Calibri" panose="020F0502020204030204" pitchFamily="34" charset="0"/>
                <a:ea typeface="Calibri" panose="020F0502020204030204" pitchFamily="34" charset="0"/>
                <a:cs typeface="Times New Roman" panose="02020603050405020304" pitchFamily="18" charset="0"/>
              </a:rPr>
              <a:t>légal</a:t>
            </a:r>
            <a:r>
              <a:rPr lang="en-US" sz="1200" dirty="0">
                <a:effectLst/>
                <a:latin typeface="Calibri" panose="020F0502020204030204" pitchFamily="34" charset="0"/>
                <a:ea typeface="Calibri" panose="020F0502020204030204" pitchFamily="34" charset="0"/>
                <a:cs typeface="Times New Roman" panose="02020603050405020304" pitchFamily="18" charset="0"/>
              </a:rPr>
              <a:t> </a:t>
            </a:r>
            <a:r>
              <a:rPr lang="en-US" sz="1200" dirty="0" err="1">
                <a:effectLst/>
                <a:latin typeface="Calibri" panose="020F0502020204030204" pitchFamily="34" charset="0"/>
                <a:ea typeface="Calibri" panose="020F0502020204030204" pitchFamily="34" charset="0"/>
                <a:cs typeface="Times New Roman" panose="02020603050405020304" pitchFamily="18" charset="0"/>
              </a:rPr>
              <a:t>distinctes</a:t>
            </a:r>
            <a:r>
              <a:rPr lang="en-US" sz="1200" dirty="0">
                <a:effectLst/>
                <a:latin typeface="Calibri" panose="020F0502020204030204" pitchFamily="34" charset="0"/>
                <a:ea typeface="Calibri" panose="020F0502020204030204" pitchFamily="34" charset="0"/>
                <a:cs typeface="Times New Roman" panose="02020603050405020304" pitchFamily="18" charset="0"/>
              </a:rPr>
              <a:t> (dossier patient).</a:t>
            </a:r>
            <a:endParaRPr lang="fr-FR" sz="12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buFont typeface="Symbol" panose="05050102010706020507" pitchFamily="18" charset="2"/>
              <a:buChar char=""/>
            </a:pPr>
            <a:r>
              <a:rPr lang="en-US" sz="1200" u="sng" dirty="0" err="1">
                <a:effectLst/>
                <a:latin typeface="Calibri" panose="020F0502020204030204" pitchFamily="34" charset="0"/>
                <a:ea typeface="Calibri" panose="020F0502020204030204" pitchFamily="34" charset="0"/>
                <a:cs typeface="Times New Roman" panose="02020603050405020304" pitchFamily="18" charset="0"/>
              </a:rPr>
              <a:t>Fichiers</a:t>
            </a:r>
            <a:r>
              <a:rPr lang="en-US" sz="1200" u="sng" dirty="0">
                <a:effectLst/>
                <a:latin typeface="Calibri" panose="020F0502020204030204" pitchFamily="34" charset="0"/>
                <a:ea typeface="Calibri" panose="020F0502020204030204" pitchFamily="34" charset="0"/>
                <a:cs typeface="Times New Roman" panose="02020603050405020304" pitchFamily="18" charset="0"/>
              </a:rPr>
              <a:t> </a:t>
            </a:r>
            <a:r>
              <a:rPr lang="en-US" sz="1200" u="sng" dirty="0" err="1">
                <a:effectLst/>
                <a:latin typeface="Calibri" panose="020F0502020204030204" pitchFamily="34" charset="0"/>
                <a:ea typeface="Calibri" panose="020F0502020204030204" pitchFamily="34" charset="0"/>
                <a:cs typeface="Times New Roman" panose="02020603050405020304" pitchFamily="18" charset="0"/>
              </a:rPr>
              <a:t>temporaires</a:t>
            </a:r>
            <a:r>
              <a:rPr lang="en-US" sz="1200" u="sng" dirty="0">
                <a:effectLst/>
                <a:latin typeface="Calibri" panose="020F0502020204030204" pitchFamily="34" charset="0"/>
                <a:ea typeface="Calibri" panose="020F0502020204030204" pitchFamily="34" charset="0"/>
                <a:cs typeface="Times New Roman" panose="02020603050405020304" pitchFamily="18" charset="0"/>
              </a:rPr>
              <a:t> </a:t>
            </a:r>
            <a:r>
              <a:rPr lang="en-US" sz="1200" dirty="0">
                <a:effectLst/>
                <a:latin typeface="Calibri" panose="020F0502020204030204" pitchFamily="34" charset="0"/>
                <a:ea typeface="Calibri" panose="020F0502020204030204" pitchFamily="34" charset="0"/>
                <a:cs typeface="Times New Roman" panose="02020603050405020304" pitchFamily="18" charset="0"/>
              </a:rPr>
              <a:t>: </a:t>
            </a:r>
            <a:r>
              <a:rPr lang="en-US" sz="1200" dirty="0" err="1">
                <a:effectLst/>
                <a:latin typeface="Calibri" panose="020F0502020204030204" pitchFamily="34" charset="0"/>
                <a:ea typeface="Calibri" panose="020F0502020204030204" pitchFamily="34" charset="0"/>
                <a:cs typeface="Times New Roman" panose="02020603050405020304" pitchFamily="18" charset="0"/>
              </a:rPr>
              <a:t>données</a:t>
            </a:r>
            <a:r>
              <a:rPr lang="en-US" sz="1200" dirty="0">
                <a:effectLst/>
                <a:latin typeface="Calibri" panose="020F0502020204030204" pitchFamily="34" charset="0"/>
                <a:ea typeface="Calibri" panose="020F0502020204030204" pitchFamily="34" charset="0"/>
                <a:cs typeface="Times New Roman" panose="02020603050405020304" pitchFamily="18" charset="0"/>
              </a:rPr>
              <a:t> </a:t>
            </a:r>
            <a:r>
              <a:rPr lang="en-US" sz="1200" dirty="0" err="1">
                <a:effectLst/>
                <a:latin typeface="Calibri" panose="020F0502020204030204" pitchFamily="34" charset="0"/>
                <a:ea typeface="Calibri" panose="020F0502020204030204" pitchFamily="34" charset="0"/>
                <a:cs typeface="Times New Roman" panose="02020603050405020304" pitchFamily="18" charset="0"/>
              </a:rPr>
              <a:t>intermédiaires</a:t>
            </a:r>
            <a:r>
              <a:rPr lang="en-US" sz="1200" dirty="0">
                <a:effectLst/>
                <a:latin typeface="Calibri" panose="020F0502020204030204" pitchFamily="34" charset="0"/>
                <a:ea typeface="Calibri" panose="020F0502020204030204" pitchFamily="34" charset="0"/>
                <a:cs typeface="Times New Roman" panose="02020603050405020304" pitchFamily="18" charset="0"/>
              </a:rPr>
              <a:t> non </a:t>
            </a:r>
            <a:r>
              <a:rPr lang="en-US" sz="1200" dirty="0" err="1">
                <a:effectLst/>
                <a:latin typeface="Calibri" panose="020F0502020204030204" pitchFamily="34" charset="0"/>
                <a:ea typeface="Calibri" panose="020F0502020204030204" pitchFamily="34" charset="0"/>
                <a:cs typeface="Times New Roman" panose="02020603050405020304" pitchFamily="18" charset="0"/>
              </a:rPr>
              <a:t>nécessaires</a:t>
            </a:r>
            <a:r>
              <a:rPr lang="en-US" sz="1200" dirty="0">
                <a:effectLst/>
                <a:latin typeface="Calibri" panose="020F0502020204030204" pitchFamily="34" charset="0"/>
                <a:ea typeface="Calibri" panose="020F0502020204030204" pitchFamily="34" charset="0"/>
                <a:cs typeface="Times New Roman" panose="02020603050405020304" pitchFamily="18" charset="0"/>
              </a:rPr>
              <a:t> à la </a:t>
            </a:r>
            <a:r>
              <a:rPr lang="en-US" sz="1200" dirty="0" err="1">
                <a:effectLst/>
                <a:latin typeface="Calibri" panose="020F0502020204030204" pitchFamily="34" charset="0"/>
                <a:ea typeface="Calibri" panose="020F0502020204030204" pitchFamily="34" charset="0"/>
                <a:cs typeface="Times New Roman" panose="02020603050405020304" pitchFamily="18" charset="0"/>
              </a:rPr>
              <a:t>reproductibilité</a:t>
            </a:r>
            <a:r>
              <a:rPr lang="en-US" sz="1200" dirty="0">
                <a:effectLst/>
                <a:latin typeface="Calibri" panose="020F0502020204030204" pitchFamily="34" charset="0"/>
                <a:ea typeface="Calibri" panose="020F0502020204030204" pitchFamily="34" charset="0"/>
                <a:cs typeface="Times New Roman" panose="02020603050405020304" pitchFamily="18" charset="0"/>
              </a:rPr>
              <a:t>.</a:t>
            </a:r>
            <a:endParaRPr lang="fr-FR" sz="12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buFont typeface="Symbol" panose="05050102010706020507" pitchFamily="18" charset="2"/>
              <a:buChar char=""/>
            </a:pPr>
            <a:r>
              <a:rPr lang="en-US" sz="1200" u="sng" dirty="0" err="1">
                <a:effectLst/>
                <a:highlight>
                  <a:srgbClr val="FFFF00"/>
                </a:highlight>
                <a:latin typeface="Calibri" panose="020F0502020204030204" pitchFamily="34" charset="0"/>
                <a:ea typeface="Calibri" panose="020F0502020204030204" pitchFamily="34" charset="0"/>
                <a:cs typeface="Times New Roman" panose="02020603050405020304" pitchFamily="18" charset="0"/>
              </a:rPr>
              <a:t>Fichiers</a:t>
            </a:r>
            <a:r>
              <a:rPr lang="en-US" sz="1200" u="sng" dirty="0">
                <a:effectLst/>
                <a:highlight>
                  <a:srgbClr val="FFFF00"/>
                </a:highlight>
                <a:latin typeface="Calibri" panose="020F0502020204030204" pitchFamily="34" charset="0"/>
                <a:ea typeface="Calibri" panose="020F0502020204030204" pitchFamily="34" charset="0"/>
                <a:cs typeface="Times New Roman" panose="02020603050405020304" pitchFamily="18" charset="0"/>
              </a:rPr>
              <a:t> </a:t>
            </a:r>
            <a:r>
              <a:rPr lang="en-US" sz="1200" u="sng" dirty="0" err="1">
                <a:effectLst/>
                <a:highlight>
                  <a:srgbClr val="FFFF00"/>
                </a:highlight>
                <a:latin typeface="Calibri" panose="020F0502020204030204" pitchFamily="34" charset="0"/>
                <a:ea typeface="Calibri" panose="020F0502020204030204" pitchFamily="34" charset="0"/>
                <a:cs typeface="Times New Roman" panose="02020603050405020304" pitchFamily="18" charset="0"/>
              </a:rPr>
              <a:t>d’export</a:t>
            </a:r>
            <a:r>
              <a:rPr lang="en-US" sz="1200" u="sng" dirty="0">
                <a:effectLst/>
                <a:highlight>
                  <a:srgbClr val="FFFF00"/>
                </a:highlight>
                <a:latin typeface="Calibri" panose="020F0502020204030204" pitchFamily="34" charset="0"/>
                <a:ea typeface="Calibri" panose="020F0502020204030204" pitchFamily="34" charset="0"/>
                <a:cs typeface="Times New Roman" panose="02020603050405020304" pitchFamily="18" charset="0"/>
              </a:rPr>
              <a:t> </a:t>
            </a:r>
            <a:r>
              <a:rPr lang="en-US" sz="1200" u="sng" dirty="0" err="1">
                <a:effectLst/>
                <a:highlight>
                  <a:srgbClr val="FFFF00"/>
                </a:highlight>
                <a:latin typeface="Calibri" panose="020F0502020204030204" pitchFamily="34" charset="0"/>
                <a:ea typeface="Calibri" panose="020F0502020204030204" pitchFamily="34" charset="0"/>
                <a:cs typeface="Times New Roman" panose="02020603050405020304" pitchFamily="18" charset="0"/>
              </a:rPr>
              <a:t>vers</a:t>
            </a:r>
            <a:r>
              <a:rPr lang="en-US" sz="1200" u="sng" dirty="0">
                <a:effectLst/>
                <a:highlight>
                  <a:srgbClr val="FFFF00"/>
                </a:highlight>
                <a:latin typeface="Calibri" panose="020F0502020204030204" pitchFamily="34" charset="0"/>
                <a:ea typeface="Calibri" panose="020F0502020204030204" pitchFamily="34" charset="0"/>
                <a:cs typeface="Times New Roman" panose="02020603050405020304" pitchFamily="18" charset="0"/>
              </a:rPr>
              <a:t> le LIMS &gt; à </a:t>
            </a:r>
            <a:r>
              <a:rPr lang="en-US" sz="1200" u="sng" dirty="0" err="1">
                <a:effectLst/>
                <a:highlight>
                  <a:srgbClr val="FFFF00"/>
                </a:highlight>
                <a:latin typeface="Calibri" panose="020F0502020204030204" pitchFamily="34" charset="0"/>
                <a:ea typeface="Calibri" panose="020F0502020204030204" pitchFamily="34" charset="0"/>
                <a:cs typeface="Times New Roman" panose="02020603050405020304" pitchFamily="18" charset="0"/>
              </a:rPr>
              <a:t>supprimer</a:t>
            </a:r>
            <a:r>
              <a:rPr lang="en-US" sz="1200" u="sng" dirty="0">
                <a:effectLst/>
                <a:highlight>
                  <a:srgbClr val="FFFF00"/>
                </a:highlight>
                <a:latin typeface="Calibri" panose="020F0502020204030204" pitchFamily="34" charset="0"/>
                <a:ea typeface="Calibri" panose="020F0502020204030204" pitchFamily="34" charset="0"/>
                <a:cs typeface="Times New Roman" panose="02020603050405020304" pitchFamily="18" charset="0"/>
              </a:rPr>
              <a:t> après la </a:t>
            </a:r>
            <a:r>
              <a:rPr lang="en-US" sz="1200" u="sng" dirty="0" err="1">
                <a:effectLst/>
                <a:highlight>
                  <a:srgbClr val="FFFF00"/>
                </a:highlight>
                <a:latin typeface="Calibri" panose="020F0502020204030204" pitchFamily="34" charset="0"/>
                <a:ea typeface="Calibri" panose="020F0502020204030204" pitchFamily="34" charset="0"/>
                <a:cs typeface="Times New Roman" panose="02020603050405020304" pitchFamily="18" charset="0"/>
              </a:rPr>
              <a:t>période</a:t>
            </a:r>
            <a:r>
              <a:rPr lang="en-US" sz="1200" u="sng" dirty="0">
                <a:effectLst/>
                <a:highlight>
                  <a:srgbClr val="FFFF00"/>
                </a:highlight>
                <a:latin typeface="Calibri" panose="020F0502020204030204" pitchFamily="34" charset="0"/>
                <a:ea typeface="Calibri" panose="020F0502020204030204" pitchFamily="34" charset="0"/>
                <a:cs typeface="Times New Roman" panose="02020603050405020304" pitchFamily="18" charset="0"/>
              </a:rPr>
              <a:t> de trouble shooting</a:t>
            </a:r>
            <a:endParaRPr lang="fr-FR" sz="12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800"/>
              </a:spcAft>
              <a:buFont typeface="Symbol" panose="05050102010706020507" pitchFamily="18" charset="2"/>
              <a:buChar char=""/>
            </a:pPr>
            <a:r>
              <a:rPr lang="en-US" sz="1200" u="sng" dirty="0">
                <a:effectLst/>
                <a:highlight>
                  <a:srgbClr val="FFFF00"/>
                </a:highlight>
                <a:latin typeface="Calibri" panose="020F0502020204030204" pitchFamily="34" charset="0"/>
                <a:ea typeface="Calibri" panose="020F0502020204030204" pitchFamily="34" charset="0"/>
                <a:cs typeface="Times New Roman" panose="02020603050405020304" pitchFamily="18" charset="0"/>
              </a:rPr>
              <a:t>Database, database backup file</a:t>
            </a:r>
            <a:endParaRPr lang="fr-FR" sz="1200" dirty="0">
              <a:effectLst/>
              <a:latin typeface="Calibri" panose="020F0502020204030204" pitchFamily="34" charset="0"/>
              <a:ea typeface="Calibri" panose="020F0502020204030204" pitchFamily="34" charset="0"/>
              <a:cs typeface="Times New Roman" panose="02020603050405020304" pitchFamily="18" charset="0"/>
            </a:endParaRPr>
          </a:p>
          <a:p>
            <a:endParaRPr lang="fr-FR"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fr-FR" dirty="0"/>
          </a:p>
        </p:txBody>
      </p:sp>
    </p:spTree>
    <p:extLst>
      <p:ext uri="{BB962C8B-B14F-4D97-AF65-F5344CB8AC3E}">
        <p14:creationId xmlns:p14="http://schemas.microsoft.com/office/powerpoint/2010/main" val="342615903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 name="Rectangle 78"/>
          <p:cNvSpPr/>
          <p:nvPr/>
        </p:nvSpPr>
        <p:spPr>
          <a:xfrm>
            <a:off x="1" y="-1"/>
            <a:ext cx="12192000" cy="6858001"/>
          </a:xfrm>
          <a:prstGeom prst="rect">
            <a:avLst/>
          </a:prstGeom>
          <a:solidFill>
            <a:srgbClr val="0057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solidFill>
                <a:prstClr val="white"/>
              </a:solidFill>
            </a:endParaRPr>
          </a:p>
        </p:txBody>
      </p:sp>
      <p:sp>
        <p:nvSpPr>
          <p:cNvPr id="80" name="Rectangle 79"/>
          <p:cNvSpPr/>
          <p:nvPr/>
        </p:nvSpPr>
        <p:spPr>
          <a:xfrm>
            <a:off x="386192" y="936239"/>
            <a:ext cx="11405758" cy="5572461"/>
          </a:xfrm>
          <a:prstGeom prst="rect">
            <a:avLst/>
          </a:prstGeom>
          <a:solidFill>
            <a:schemeClr val="bg1"/>
          </a:solidFill>
          <a:ln w="38100">
            <a:solidFill>
              <a:srgbClr val="D18C0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42900" indent="-342900">
              <a:buFont typeface="Courier New" panose="02070309020205020404" pitchFamily="49" charset="0"/>
              <a:buChar char="o"/>
            </a:pPr>
            <a:r>
              <a:rPr lang="fr-FR"/>
              <a:t>9 Limites planétaires</a:t>
            </a:r>
          </a:p>
        </p:txBody>
      </p:sp>
      <p:cxnSp>
        <p:nvCxnSpPr>
          <p:cNvPr id="83" name="Connecteur droit 82"/>
          <p:cNvCxnSpPr/>
          <p:nvPr/>
        </p:nvCxnSpPr>
        <p:spPr>
          <a:xfrm flipV="1">
            <a:off x="8314441" y="534601"/>
            <a:ext cx="3877559" cy="12154"/>
          </a:xfrm>
          <a:prstGeom prst="line">
            <a:avLst/>
          </a:prstGeom>
          <a:ln w="38100">
            <a:solidFill>
              <a:srgbClr val="D18C03"/>
            </a:solidFill>
          </a:ln>
        </p:spPr>
        <p:style>
          <a:lnRef idx="1">
            <a:schemeClr val="accent1"/>
          </a:lnRef>
          <a:fillRef idx="0">
            <a:schemeClr val="accent1"/>
          </a:fillRef>
          <a:effectRef idx="0">
            <a:schemeClr val="accent1"/>
          </a:effectRef>
          <a:fontRef idx="minor">
            <a:schemeClr val="tx1"/>
          </a:fontRef>
        </p:style>
      </p:cxnSp>
      <p:sp>
        <p:nvSpPr>
          <p:cNvPr id="84" name="ZoneTexte 83"/>
          <p:cNvSpPr txBox="1"/>
          <p:nvPr/>
        </p:nvSpPr>
        <p:spPr>
          <a:xfrm>
            <a:off x="508121" y="84883"/>
            <a:ext cx="7806320" cy="769441"/>
          </a:xfrm>
          <a:prstGeom prst="rect">
            <a:avLst/>
          </a:prstGeom>
          <a:noFill/>
        </p:spPr>
        <p:txBody>
          <a:bodyPr wrap="square" rtlCol="0">
            <a:spAutoFit/>
          </a:bodyPr>
          <a:lstStyle/>
          <a:p>
            <a:r>
              <a:rPr lang="fr-FR" sz="4400" dirty="0">
                <a:solidFill>
                  <a:prstClr val="white"/>
                </a:solidFill>
              </a:rPr>
              <a:t>Reco Numériques</a:t>
            </a:r>
          </a:p>
        </p:txBody>
      </p:sp>
      <p:sp>
        <p:nvSpPr>
          <p:cNvPr id="3" name="ZoneTexte 2">
            <a:extLst>
              <a:ext uri="{FF2B5EF4-FFF2-40B4-BE49-F238E27FC236}">
                <a16:creationId xmlns:a16="http://schemas.microsoft.com/office/drawing/2014/main" id="{6849E193-DC0D-4360-BEF3-E9B893950E20}"/>
              </a:ext>
            </a:extLst>
          </p:cNvPr>
          <p:cNvSpPr txBox="1"/>
          <p:nvPr/>
        </p:nvSpPr>
        <p:spPr>
          <a:xfrm>
            <a:off x="847626" y="1395412"/>
            <a:ext cx="7127310" cy="1477328"/>
          </a:xfrm>
          <a:prstGeom prst="rect">
            <a:avLst/>
          </a:prstGeom>
          <a:noFill/>
        </p:spPr>
        <p:txBody>
          <a:bodyPr wrap="square" rtlCol="0">
            <a:spAutoFit/>
          </a:bodyPr>
          <a:lstStyle/>
          <a:p>
            <a:r>
              <a:rPr lang="fr-FR" dirty="0"/>
              <a:t>4 Tables</a:t>
            </a:r>
          </a:p>
          <a:p>
            <a:r>
              <a:rPr lang="fr-FR" dirty="0"/>
              <a:t>28 </a:t>
            </a:r>
            <a:r>
              <a:rPr lang="fr-FR" dirty="0" err="1"/>
              <a:t>supplemental</a:t>
            </a:r>
            <a:r>
              <a:rPr lang="fr-FR" dirty="0"/>
              <a:t> Tables</a:t>
            </a:r>
          </a:p>
          <a:p>
            <a:r>
              <a:rPr lang="fr-FR" dirty="0"/>
              <a:t>1 figure</a:t>
            </a:r>
          </a:p>
          <a:p>
            <a:endParaRPr lang="fr-FR" dirty="0"/>
          </a:p>
          <a:p>
            <a:endParaRPr lang="en-US" sz="1800" b="1"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endParaRPr>
          </a:p>
        </p:txBody>
      </p:sp>
      <p:pic>
        <p:nvPicPr>
          <p:cNvPr id="4" name="Image 3">
            <a:extLst>
              <a:ext uri="{FF2B5EF4-FFF2-40B4-BE49-F238E27FC236}">
                <a16:creationId xmlns:a16="http://schemas.microsoft.com/office/drawing/2014/main" id="{59AE5673-15F9-41E3-B132-745E399C7617}"/>
              </a:ext>
            </a:extLst>
          </p:cNvPr>
          <p:cNvPicPr>
            <a:picLocks noChangeAspect="1"/>
          </p:cNvPicPr>
          <p:nvPr/>
        </p:nvPicPr>
        <p:blipFill>
          <a:blip r:embed="rId3"/>
          <a:stretch>
            <a:fillRect/>
          </a:stretch>
        </p:blipFill>
        <p:spPr>
          <a:xfrm>
            <a:off x="4526136" y="1412106"/>
            <a:ext cx="5958149" cy="4580542"/>
          </a:xfrm>
          <a:prstGeom prst="rect">
            <a:avLst/>
          </a:prstGeom>
        </p:spPr>
      </p:pic>
    </p:spTree>
    <p:extLst>
      <p:ext uri="{BB962C8B-B14F-4D97-AF65-F5344CB8AC3E}">
        <p14:creationId xmlns:p14="http://schemas.microsoft.com/office/powerpoint/2010/main" val="12935061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 name="Rectangle 78"/>
          <p:cNvSpPr/>
          <p:nvPr/>
        </p:nvSpPr>
        <p:spPr>
          <a:xfrm>
            <a:off x="1" y="-1"/>
            <a:ext cx="12192000" cy="6858001"/>
          </a:xfrm>
          <a:prstGeom prst="rect">
            <a:avLst/>
          </a:prstGeom>
          <a:solidFill>
            <a:srgbClr val="0057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solidFill>
                <a:prstClr val="white"/>
              </a:solidFill>
            </a:endParaRPr>
          </a:p>
        </p:txBody>
      </p:sp>
      <p:sp>
        <p:nvSpPr>
          <p:cNvPr id="80" name="Rectangle 79"/>
          <p:cNvSpPr/>
          <p:nvPr/>
        </p:nvSpPr>
        <p:spPr>
          <a:xfrm>
            <a:off x="386192" y="936239"/>
            <a:ext cx="11405758" cy="5572461"/>
          </a:xfrm>
          <a:prstGeom prst="rect">
            <a:avLst/>
          </a:prstGeom>
          <a:solidFill>
            <a:schemeClr val="bg1"/>
          </a:solidFill>
          <a:ln w="38100">
            <a:solidFill>
              <a:srgbClr val="D18C0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42900" indent="-342900">
              <a:buFont typeface="Courier New" panose="02070309020205020404" pitchFamily="49" charset="0"/>
              <a:buChar char="o"/>
            </a:pPr>
            <a:r>
              <a:rPr lang="fr-FR"/>
              <a:t>9 Limites planétaires</a:t>
            </a:r>
          </a:p>
        </p:txBody>
      </p:sp>
      <p:cxnSp>
        <p:nvCxnSpPr>
          <p:cNvPr id="83" name="Connecteur droit 82"/>
          <p:cNvCxnSpPr/>
          <p:nvPr/>
        </p:nvCxnSpPr>
        <p:spPr>
          <a:xfrm flipV="1">
            <a:off x="8314441" y="534601"/>
            <a:ext cx="3877559" cy="12154"/>
          </a:xfrm>
          <a:prstGeom prst="line">
            <a:avLst/>
          </a:prstGeom>
          <a:ln w="38100">
            <a:solidFill>
              <a:srgbClr val="D18C03"/>
            </a:solidFill>
          </a:ln>
        </p:spPr>
        <p:style>
          <a:lnRef idx="1">
            <a:schemeClr val="accent1"/>
          </a:lnRef>
          <a:fillRef idx="0">
            <a:schemeClr val="accent1"/>
          </a:fillRef>
          <a:effectRef idx="0">
            <a:schemeClr val="accent1"/>
          </a:effectRef>
          <a:fontRef idx="minor">
            <a:schemeClr val="tx1"/>
          </a:fontRef>
        </p:style>
      </p:cxnSp>
      <p:sp>
        <p:nvSpPr>
          <p:cNvPr id="84" name="ZoneTexte 83"/>
          <p:cNvSpPr txBox="1"/>
          <p:nvPr/>
        </p:nvSpPr>
        <p:spPr>
          <a:xfrm>
            <a:off x="508121" y="84883"/>
            <a:ext cx="7806320" cy="769441"/>
          </a:xfrm>
          <a:prstGeom prst="rect">
            <a:avLst/>
          </a:prstGeom>
          <a:noFill/>
        </p:spPr>
        <p:txBody>
          <a:bodyPr wrap="square" rtlCol="0">
            <a:spAutoFit/>
          </a:bodyPr>
          <a:lstStyle/>
          <a:p>
            <a:r>
              <a:rPr lang="fr-FR" sz="4400" dirty="0">
                <a:solidFill>
                  <a:prstClr val="white"/>
                </a:solidFill>
              </a:rPr>
              <a:t>Reco Numériques</a:t>
            </a:r>
          </a:p>
        </p:txBody>
      </p:sp>
      <p:sp>
        <p:nvSpPr>
          <p:cNvPr id="3" name="ZoneTexte 2">
            <a:extLst>
              <a:ext uri="{FF2B5EF4-FFF2-40B4-BE49-F238E27FC236}">
                <a16:creationId xmlns:a16="http://schemas.microsoft.com/office/drawing/2014/main" id="{6849E193-DC0D-4360-BEF3-E9B893950E20}"/>
              </a:ext>
            </a:extLst>
          </p:cNvPr>
          <p:cNvSpPr txBox="1"/>
          <p:nvPr/>
        </p:nvSpPr>
        <p:spPr>
          <a:xfrm>
            <a:off x="847626" y="1395412"/>
            <a:ext cx="7127310" cy="646331"/>
          </a:xfrm>
          <a:prstGeom prst="rect">
            <a:avLst/>
          </a:prstGeom>
          <a:noFill/>
        </p:spPr>
        <p:txBody>
          <a:bodyPr wrap="square" rtlCol="0">
            <a:spAutoFit/>
          </a:bodyPr>
          <a:lstStyle/>
          <a:p>
            <a:endParaRPr lang="fr-FR" dirty="0"/>
          </a:p>
          <a:p>
            <a:endParaRPr lang="en-US" sz="1800" b="1"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endParaRPr>
          </a:p>
        </p:txBody>
      </p:sp>
      <p:pic>
        <p:nvPicPr>
          <p:cNvPr id="5" name="Image 4">
            <a:extLst>
              <a:ext uri="{FF2B5EF4-FFF2-40B4-BE49-F238E27FC236}">
                <a16:creationId xmlns:a16="http://schemas.microsoft.com/office/drawing/2014/main" id="{56A9183A-878E-45E6-B2BA-D97531F9CD40}"/>
              </a:ext>
            </a:extLst>
          </p:cNvPr>
          <p:cNvPicPr>
            <a:picLocks noChangeAspect="1"/>
          </p:cNvPicPr>
          <p:nvPr/>
        </p:nvPicPr>
        <p:blipFill>
          <a:blip r:embed="rId3"/>
          <a:stretch>
            <a:fillRect/>
          </a:stretch>
        </p:blipFill>
        <p:spPr>
          <a:xfrm>
            <a:off x="602624" y="1691014"/>
            <a:ext cx="11046142" cy="3494761"/>
          </a:xfrm>
          <a:prstGeom prst="rect">
            <a:avLst/>
          </a:prstGeom>
        </p:spPr>
      </p:pic>
    </p:spTree>
    <p:extLst>
      <p:ext uri="{BB962C8B-B14F-4D97-AF65-F5344CB8AC3E}">
        <p14:creationId xmlns:p14="http://schemas.microsoft.com/office/powerpoint/2010/main" val="3141546644"/>
      </p:ext>
    </p:extLst>
  </p:cSld>
  <p:clrMapOvr>
    <a:masterClrMapping/>
  </p:clrMapOvr>
</p:sld>
</file>

<file path=ppt/theme/theme1.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docProps/app.xml><?xml version="1.0" encoding="utf-8"?>
<Properties xmlns="http://schemas.openxmlformats.org/officeDocument/2006/extended-properties" xmlns:vt="http://schemas.openxmlformats.org/officeDocument/2006/docPropsVTypes">
  <TotalTime>10582</TotalTime>
  <Words>2264</Words>
  <Application>Microsoft Office PowerPoint</Application>
  <PresentationFormat>Grand écran</PresentationFormat>
  <Paragraphs>378</Paragraphs>
  <Slides>34</Slides>
  <Notes>29</Notes>
  <HiddenSlides>0</HiddenSlides>
  <MMClips>0</MMClips>
  <ScaleCrop>false</ScaleCrop>
  <HeadingPairs>
    <vt:vector size="6" baseType="variant">
      <vt:variant>
        <vt:lpstr>Polices utilisées</vt:lpstr>
      </vt:variant>
      <vt:variant>
        <vt:i4>7</vt:i4>
      </vt:variant>
      <vt:variant>
        <vt:lpstr>Thème</vt:lpstr>
      </vt:variant>
      <vt:variant>
        <vt:i4>1</vt:i4>
      </vt:variant>
      <vt:variant>
        <vt:lpstr>Titres des diapositives</vt:lpstr>
      </vt:variant>
      <vt:variant>
        <vt:i4>34</vt:i4>
      </vt:variant>
    </vt:vector>
  </HeadingPairs>
  <TitlesOfParts>
    <vt:vector size="42" baseType="lpstr">
      <vt:lpstr>Arial</vt:lpstr>
      <vt:lpstr>Calibri</vt:lpstr>
      <vt:lpstr>Calibri Light</vt:lpstr>
      <vt:lpstr>Courier New</vt:lpstr>
      <vt:lpstr>Symbol</vt:lpstr>
      <vt:lpstr>Times New Roman</vt:lpstr>
      <vt:lpstr>Wingdings</vt:lpstr>
      <vt:lpstr>Thème Office</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vector>
  </TitlesOfParts>
  <Company>CHU de Bordeaux</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BORDIER Gregory</dc:creator>
  <cp:lastModifiedBy>CARGOU Marine</cp:lastModifiedBy>
  <cp:revision>218</cp:revision>
  <dcterms:created xsi:type="dcterms:W3CDTF">2022-06-28T07:45:42Z</dcterms:created>
  <dcterms:modified xsi:type="dcterms:W3CDTF">2026-05-22T10:11:29Z</dcterms:modified>
</cp:coreProperties>
</file>